
<file path=[Content_Types].xml><?xml version="1.0" encoding="utf-8"?>
<Types xmlns="http://schemas.openxmlformats.org/package/2006/content-types">
  <Default Extension="jpeg" ContentType="image/jpeg"/>
  <Default Extension="JPG" ContentType="image/.jpg"/>
  <Default Extension="emf" ContentType="image/x-e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3"/>
    <p:sldId id="306" r:id="rId4"/>
    <p:sldId id="339" r:id="rId6"/>
    <p:sldId id="260" r:id="rId7"/>
    <p:sldId id="261" r:id="rId8"/>
    <p:sldId id="326" r:id="rId9"/>
    <p:sldId id="361" r:id="rId10"/>
    <p:sldId id="354" r:id="rId11"/>
    <p:sldId id="257" r:id="rId12"/>
    <p:sldId id="308" r:id="rId13"/>
    <p:sldId id="300" r:id="rId14"/>
    <p:sldId id="318" r:id="rId15"/>
    <p:sldId id="309" r:id="rId16"/>
    <p:sldId id="265" r:id="rId17"/>
    <p:sldId id="363" r:id="rId18"/>
    <p:sldId id="271" r:id="rId19"/>
    <p:sldId id="297" r:id="rId20"/>
    <p:sldId id="310" r:id="rId21"/>
    <p:sldId id="360" r:id="rId22"/>
    <p:sldId id="311" r:id="rId23"/>
    <p:sldId id="312" r:id="rId24"/>
    <p:sldId id="313" r:id="rId25"/>
    <p:sldId id="281" r:id="rId26"/>
    <p:sldId id="282" r:id="rId27"/>
    <p:sldId id="283" r:id="rId28"/>
    <p:sldId id="284" r:id="rId29"/>
    <p:sldId id="285" r:id="rId30"/>
    <p:sldId id="286" r:id="rId31"/>
    <p:sldId id="268" r:id="rId32"/>
    <p:sldId id="305" r:id="rId33"/>
    <p:sldId id="316" r:id="rId34"/>
    <p:sldId id="315" r:id="rId35"/>
    <p:sldId id="362" r:id="rId36"/>
    <p:sldId id="317" r:id="rId37"/>
    <p:sldId id="319" r:id="rId38"/>
    <p:sldId id="320" r:id="rId39"/>
    <p:sldId id="321" r:id="rId40"/>
    <p:sldId id="322" r:id="rId41"/>
    <p:sldId id="323" r:id="rId42"/>
    <p:sldId id="324" r:id="rId43"/>
    <p:sldId id="371" r:id="rId44"/>
    <p:sldId id="383" r:id="rId45"/>
    <p:sldId id="329" r:id="rId46"/>
    <p:sldId id="356" r:id="rId47"/>
    <p:sldId id="375" r:id="rId48"/>
    <p:sldId id="376" r:id="rId49"/>
    <p:sldId id="330" r:id="rId50"/>
    <p:sldId id="340" r:id="rId51"/>
    <p:sldId id="352" r:id="rId52"/>
    <p:sldId id="331" r:id="rId53"/>
    <p:sldId id="332" r:id="rId54"/>
    <p:sldId id="370" r:id="rId55"/>
    <p:sldId id="333" r:id="rId56"/>
    <p:sldId id="335" r:id="rId57"/>
    <p:sldId id="336" r:id="rId58"/>
    <p:sldId id="337" r:id="rId59"/>
    <p:sldId id="353" r:id="rId60"/>
    <p:sldId id="350" r:id="rId61"/>
    <p:sldId id="338" r:id="rId62"/>
    <p:sldId id="379" r:id="rId63"/>
    <p:sldId id="347" r:id="rId64"/>
    <p:sldId id="382" r:id="rId65"/>
    <p:sldId id="342" r:id="rId66"/>
    <p:sldId id="344" r:id="rId67"/>
    <p:sldId id="345" r:id="rId68"/>
    <p:sldId id="346" r:id="rId69"/>
    <p:sldId id="368" r:id="rId70"/>
    <p:sldId id="293" r:id="rId71"/>
    <p:sldId id="294" r:id="rId7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e7b1653-c008-46b5-8ab5-e292ee34385b}">
          <p14:sldIdLst>
            <p14:sldId id="256"/>
            <p14:sldId id="306"/>
            <p14:sldId id="339"/>
            <p14:sldId id="260"/>
            <p14:sldId id="261"/>
            <p14:sldId id="326"/>
            <p14:sldId id="361"/>
            <p14:sldId id="354"/>
            <p14:sldId id="257"/>
            <p14:sldId id="308"/>
            <p14:sldId id="300"/>
            <p14:sldId id="318"/>
            <p14:sldId id="309"/>
            <p14:sldId id="265"/>
            <p14:sldId id="363"/>
            <p14:sldId id="271"/>
            <p14:sldId id="297"/>
            <p14:sldId id="310"/>
            <p14:sldId id="360"/>
            <p14:sldId id="311"/>
            <p14:sldId id="312"/>
            <p14:sldId id="313"/>
            <p14:sldId id="281"/>
            <p14:sldId id="282"/>
            <p14:sldId id="283"/>
            <p14:sldId id="284"/>
            <p14:sldId id="285"/>
            <p14:sldId id="286"/>
            <p14:sldId id="268"/>
            <p14:sldId id="305"/>
            <p14:sldId id="316"/>
            <p14:sldId id="315"/>
            <p14:sldId id="362"/>
            <p14:sldId id="317"/>
            <p14:sldId id="319"/>
            <p14:sldId id="320"/>
            <p14:sldId id="321"/>
            <p14:sldId id="322"/>
            <p14:sldId id="323"/>
            <p14:sldId id="324"/>
            <p14:sldId id="371"/>
            <p14:sldId id="383"/>
            <p14:sldId id="329"/>
            <p14:sldId id="356"/>
            <p14:sldId id="375"/>
            <p14:sldId id="376"/>
            <p14:sldId id="330"/>
            <p14:sldId id="340"/>
          </p14:sldIdLst>
        </p14:section>
        <p14:section name="Untitled Section" id="{5774665a-13be-4166-9972-a80b96f91b98}">
          <p14:sldIdLst>
            <p14:sldId id="352"/>
            <p14:sldId id="331"/>
            <p14:sldId id="332"/>
            <p14:sldId id="370"/>
            <p14:sldId id="333"/>
            <p14:sldId id="335"/>
            <p14:sldId id="336"/>
            <p14:sldId id="337"/>
            <p14:sldId id="353"/>
            <p14:sldId id="350"/>
            <p14:sldId id="338"/>
            <p14:sldId id="379"/>
            <p14:sldId id="347"/>
            <p14:sldId id="382"/>
            <p14:sldId id="342"/>
            <p14:sldId id="344"/>
            <p14:sldId id="345"/>
            <p14:sldId id="346"/>
            <p14:sldId id="368"/>
            <p14:sldId id="293"/>
            <p14:sldId id="294"/>
          </p14:sldIdLst>
        </p14:section>
      </p14:sectionLst>
    </p:ext>
    <p:ext uri="{EFAFB233-063F-42B5-8137-9DF3F51BA10A}">
      <p15:sldGuideLst xmlns:p15="http://schemas.microsoft.com/office/powerpoint/2012/main">
        <p15:guide id="1" orient="horz" pos="2226"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7" autoAdjust="0"/>
    <p:restoredTop sz="90323" autoAdjust="0"/>
  </p:normalViewPr>
  <p:slideViewPr>
    <p:cSldViewPr showGuides="1">
      <p:cViewPr varScale="1">
        <p:scale>
          <a:sx n="92" d="100"/>
          <a:sy n="92" d="100"/>
        </p:scale>
        <p:origin x="1350" y="78"/>
      </p:cViewPr>
      <p:guideLst>
        <p:guide orient="horz" pos="2226"/>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5" Type="http://schemas.openxmlformats.org/officeDocument/2006/relationships/tableStyles" Target="tableStyles.xml"/><Relationship Id="rId74" Type="http://schemas.openxmlformats.org/officeDocument/2006/relationships/viewProps" Target="viewProps.xml"/><Relationship Id="rId73" Type="http://schemas.openxmlformats.org/officeDocument/2006/relationships/presProps" Target="presProps.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notesMaster" Target="notesMasters/notesMaster1.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087994D2-8A00-4638-A82F-E7FD467634B6}" type="doc">
      <dgm:prSet loTypeId="urn:microsoft.com/office/officeart/2005/8/layout/hList6" loCatId="list" qsTypeId="urn:microsoft.com/office/officeart/2005/8/quickstyle/simple1#1" qsCatId="simple" csTypeId="urn:microsoft.com/office/officeart/2005/8/colors/colorful3#1" csCatId="colorful" phldr="1"/>
      <dgm:spPr/>
      <dgm:t>
        <a:bodyPr/>
        <a:lstStyle/>
        <a:p>
          <a:endParaRPr lang="en-US"/>
        </a:p>
      </dgm:t>
    </dgm:pt>
    <dgm:pt modelId="{AAF38661-9291-4C71-97AF-32736DD54FD3}">
      <dgm:prSet phldrT="[Text]" custT="1"/>
      <dgm:spPr/>
      <dgm:t>
        <a:bodyPr/>
        <a:lstStyle/>
        <a:p>
          <a:r>
            <a:rPr lang="en-US" sz="3200" b="1" dirty="0">
              <a:solidFill>
                <a:sysClr val="windowText" lastClr="000000"/>
              </a:solidFill>
            </a:rPr>
            <a:t>TOTAL </a:t>
          </a:r>
          <a:r>
            <a:rPr lang="en-US" sz="2800" b="1" dirty="0">
              <a:solidFill>
                <a:sysClr val="windowText" lastClr="000000"/>
              </a:solidFill>
            </a:rPr>
            <a:t>MEMBERSHIP</a:t>
          </a:r>
        </a:p>
      </dgm:t>
    </dgm:pt>
    <dgm:pt modelId="{5F421D75-FFD2-4679-BBA7-D55EF7D922C4}" cxnId="{358570D7-8BAA-421F-AD68-ACAF32D62347}" type="parTrans">
      <dgm:prSet/>
      <dgm:spPr/>
      <dgm:t>
        <a:bodyPr/>
        <a:lstStyle/>
        <a:p>
          <a:endParaRPr lang="en-US"/>
        </a:p>
      </dgm:t>
    </dgm:pt>
    <dgm:pt modelId="{B08E0211-0820-43D5-9E92-7EFD398C9F4F}" cxnId="{358570D7-8BAA-421F-AD68-ACAF32D62347}" type="sibTrans">
      <dgm:prSet/>
      <dgm:spPr/>
      <dgm:t>
        <a:bodyPr/>
        <a:lstStyle/>
        <a:p>
          <a:endParaRPr lang="en-US"/>
        </a:p>
      </dgm:t>
    </dgm:pt>
    <dgm:pt modelId="{3520407C-2EAB-4357-9FF3-FED59C8A8EF6}">
      <dgm:prSet phldrT="[Text]" custT="1"/>
      <dgm:spPr/>
      <dgm:t>
        <a:bodyPr/>
        <a:lstStyle/>
        <a:p>
          <a:r>
            <a:rPr lang="en-US" sz="6000" dirty="0">
              <a:solidFill>
                <a:sysClr val="windowText" lastClr="000000"/>
              </a:solidFill>
            </a:rPr>
            <a:t>2280</a:t>
          </a:r>
        </a:p>
      </dgm:t>
    </dgm:pt>
    <dgm:pt modelId="{17C3982A-22C6-489A-9F09-E697F2E0CCFA}" cxnId="{968A7A1E-326F-4BCC-B1E4-CCE715D94DA0}" type="parTrans">
      <dgm:prSet/>
      <dgm:spPr/>
      <dgm:t>
        <a:bodyPr/>
        <a:lstStyle/>
        <a:p>
          <a:endParaRPr lang="en-US"/>
        </a:p>
      </dgm:t>
    </dgm:pt>
    <dgm:pt modelId="{D0D56F19-3400-4311-B295-848DDB645653}" cxnId="{968A7A1E-326F-4BCC-B1E4-CCE715D94DA0}" type="sibTrans">
      <dgm:prSet/>
      <dgm:spPr/>
      <dgm:t>
        <a:bodyPr/>
        <a:lstStyle/>
        <a:p>
          <a:endParaRPr lang="en-US"/>
        </a:p>
      </dgm:t>
    </dgm:pt>
    <dgm:pt modelId="{3D5B1085-B352-4634-9A71-FF78DA493267}">
      <dgm:prSet phldrT="[Text]" custT="1"/>
      <dgm:spPr/>
      <dgm:t>
        <a:bodyPr/>
        <a:lstStyle/>
        <a:p>
          <a:r>
            <a:rPr lang="en-US" sz="5400" dirty="0" smtClean="0">
              <a:solidFill>
                <a:sysClr val="windowText" lastClr="000000"/>
              </a:solidFill>
            </a:rPr>
            <a:t>100</a:t>
          </a:r>
          <a:endParaRPr lang="en-US" sz="5400" dirty="0">
            <a:solidFill>
              <a:sysClr val="windowText" lastClr="000000"/>
            </a:solidFill>
          </a:endParaRPr>
        </a:p>
      </dgm:t>
    </dgm:pt>
    <dgm:pt modelId="{A66C81F7-0EDD-4027-80E7-BCB793D093C8}" cxnId="{8614B70D-555F-4DE3-82AE-CDA9C52D0F43}" type="parTrans">
      <dgm:prSet/>
      <dgm:spPr/>
      <dgm:t>
        <a:bodyPr/>
        <a:lstStyle/>
        <a:p>
          <a:endParaRPr lang="en-US"/>
        </a:p>
      </dgm:t>
    </dgm:pt>
    <dgm:pt modelId="{A49376C3-D94F-4102-A67C-476957DBA61B}" cxnId="{8614B70D-555F-4DE3-82AE-CDA9C52D0F43}" type="sibTrans">
      <dgm:prSet/>
      <dgm:spPr/>
      <dgm:t>
        <a:bodyPr/>
        <a:lstStyle/>
        <a:p>
          <a:endParaRPr lang="en-US"/>
        </a:p>
      </dgm:t>
    </dgm:pt>
    <dgm:pt modelId="{7900F6BC-63FF-4002-9F4C-605D67B47C8D}">
      <dgm:prSet phldrT="[Text]" custT="1"/>
      <dgm:spPr/>
      <dgm:t>
        <a:bodyPr/>
        <a:lstStyle/>
        <a:p>
          <a:r>
            <a:rPr lang="en-US" sz="6000" dirty="0" smtClean="0">
              <a:solidFill>
                <a:sysClr val="windowText" lastClr="000000"/>
              </a:solidFill>
            </a:rPr>
            <a:t>100</a:t>
          </a:r>
          <a:endParaRPr lang="en-US" sz="6000" dirty="0">
            <a:solidFill>
              <a:sysClr val="windowText" lastClr="000000"/>
            </a:solidFill>
          </a:endParaRPr>
        </a:p>
      </dgm:t>
    </dgm:pt>
    <dgm:pt modelId="{05D4902F-DE93-4F02-BFDA-62A6A78BE412}" cxnId="{B42AAB0F-7DBD-48BF-9156-E9A2DEE9076E}" type="parTrans">
      <dgm:prSet/>
      <dgm:spPr/>
      <dgm:t>
        <a:bodyPr/>
        <a:lstStyle/>
        <a:p>
          <a:endParaRPr lang="en-US"/>
        </a:p>
      </dgm:t>
    </dgm:pt>
    <dgm:pt modelId="{863B8B41-4E24-479B-895C-5FBC7EDD3A65}" cxnId="{B42AAB0F-7DBD-48BF-9156-E9A2DEE9076E}" type="sibTrans">
      <dgm:prSet/>
      <dgm:spPr/>
      <dgm:t>
        <a:bodyPr/>
        <a:lstStyle/>
        <a:p>
          <a:endParaRPr lang="en-US"/>
        </a:p>
      </dgm:t>
    </dgm:pt>
    <dgm:pt modelId="{C7FCD1F8-54D0-46B5-B55F-B86815BB2BEE}">
      <dgm:prSet phldrT="[Text]" custT="1"/>
      <dgm:spPr/>
      <dgm:t>
        <a:bodyPr/>
        <a:lstStyle/>
        <a:p>
          <a:r>
            <a:rPr lang="en-US" sz="3600" b="1" dirty="0">
              <a:solidFill>
                <a:sysClr val="windowText" lastClr="000000"/>
              </a:solidFill>
            </a:rPr>
            <a:t>DAILY FOOTFALL</a:t>
          </a:r>
        </a:p>
      </dgm:t>
    </dgm:pt>
    <dgm:pt modelId="{C86531B9-F11F-4A19-BF1C-30E4DAC366DA}" cxnId="{5494C72C-85C6-465A-AE72-C9FD55C77997}" type="sibTrans">
      <dgm:prSet/>
      <dgm:spPr/>
      <dgm:t>
        <a:bodyPr/>
        <a:lstStyle/>
        <a:p>
          <a:endParaRPr lang="en-US"/>
        </a:p>
      </dgm:t>
    </dgm:pt>
    <dgm:pt modelId="{40C85964-342D-48C1-98BC-373A9EBA776D}" cxnId="{5494C72C-85C6-465A-AE72-C9FD55C77997}" type="parTrans">
      <dgm:prSet/>
      <dgm:spPr/>
      <dgm:t>
        <a:bodyPr/>
        <a:lstStyle/>
        <a:p>
          <a:endParaRPr lang="en-US"/>
        </a:p>
      </dgm:t>
    </dgm:pt>
    <dgm:pt modelId="{C4D8BB45-64CC-43D9-B9EE-6EF22E97BF7F}">
      <dgm:prSet phldrT="[Text]" custT="1"/>
      <dgm:spPr/>
      <dgm:t>
        <a:bodyPr/>
        <a:lstStyle/>
        <a:p>
          <a:r>
            <a:rPr lang="en-US" sz="3200" b="1" dirty="0">
              <a:solidFill>
                <a:schemeClr val="tx1"/>
              </a:solidFill>
            </a:rPr>
            <a:t>DAILY </a:t>
          </a:r>
          <a:r>
            <a:rPr lang="en-US" sz="2800" b="1" dirty="0">
              <a:solidFill>
                <a:schemeClr val="tx1"/>
              </a:solidFill>
            </a:rPr>
            <a:t>TRANSACTIONS</a:t>
          </a:r>
        </a:p>
      </dgm:t>
    </dgm:pt>
    <dgm:pt modelId="{F344FE3B-074E-4B10-B44C-07E1BF047F21}" cxnId="{90113CDD-02DB-4238-8A2B-894967DE6025}" type="sibTrans">
      <dgm:prSet/>
      <dgm:spPr/>
      <dgm:t>
        <a:bodyPr/>
        <a:lstStyle/>
        <a:p>
          <a:endParaRPr lang="en-US"/>
        </a:p>
      </dgm:t>
    </dgm:pt>
    <dgm:pt modelId="{7487D6DF-A339-4C09-9726-C8CAE3851C6E}" cxnId="{90113CDD-02DB-4238-8A2B-894967DE6025}" type="parTrans">
      <dgm:prSet/>
      <dgm:spPr/>
      <dgm:t>
        <a:bodyPr/>
        <a:lstStyle/>
        <a:p>
          <a:endParaRPr lang="en-US"/>
        </a:p>
      </dgm:t>
    </dgm:pt>
    <dgm:pt modelId="{9A4BAD14-68B3-4A39-B4B5-36B5BD9ED271}" type="pres">
      <dgm:prSet presAssocID="{087994D2-8A00-4638-A82F-E7FD467634B6}" presName="Name0" presStyleCnt="0">
        <dgm:presLayoutVars>
          <dgm:dir/>
          <dgm:resizeHandles val="exact"/>
        </dgm:presLayoutVars>
      </dgm:prSet>
      <dgm:spPr/>
      <dgm:t>
        <a:bodyPr/>
        <a:lstStyle/>
        <a:p>
          <a:endParaRPr lang="en-US"/>
        </a:p>
      </dgm:t>
    </dgm:pt>
    <dgm:pt modelId="{6A1CEB64-3E45-4145-95C0-EF7E2B1CC8FB}" type="pres">
      <dgm:prSet presAssocID="{AAF38661-9291-4C71-97AF-32736DD54FD3}" presName="node" presStyleLbl="node1" presStyleIdx="0" presStyleCnt="3" custScaleX="185891" custLinFactX="938" custLinFactNeighborX="100000" custLinFactNeighborY="-1786">
        <dgm:presLayoutVars>
          <dgm:bulletEnabled val="1"/>
        </dgm:presLayoutVars>
      </dgm:prSet>
      <dgm:spPr/>
      <dgm:t>
        <a:bodyPr/>
        <a:lstStyle/>
        <a:p>
          <a:endParaRPr lang="en-US"/>
        </a:p>
      </dgm:t>
    </dgm:pt>
    <dgm:pt modelId="{EBBC9EC9-3A82-45E9-BC35-5AD31024C2E4}" type="pres">
      <dgm:prSet presAssocID="{B08E0211-0820-43D5-9E92-7EFD398C9F4F}" presName="sibTrans" presStyleCnt="0"/>
      <dgm:spPr/>
    </dgm:pt>
    <dgm:pt modelId="{FE48C829-FE74-4620-BCAD-F950213D35DB}" type="pres">
      <dgm:prSet presAssocID="{C7FCD1F8-54D0-46B5-B55F-B86815BB2BEE}" presName="node" presStyleLbl="node1" presStyleIdx="1" presStyleCnt="3" custScaleX="160244" custLinFactNeighborX="71339" custLinFactNeighborY="0">
        <dgm:presLayoutVars>
          <dgm:bulletEnabled val="1"/>
        </dgm:presLayoutVars>
      </dgm:prSet>
      <dgm:spPr/>
      <dgm:t>
        <a:bodyPr/>
        <a:lstStyle/>
        <a:p>
          <a:endParaRPr lang="en-US"/>
        </a:p>
      </dgm:t>
    </dgm:pt>
    <dgm:pt modelId="{46D6DCEC-80A8-45DB-9CB9-2C1D1EB0466E}" type="pres">
      <dgm:prSet presAssocID="{C86531B9-F11F-4A19-BF1C-30E4DAC366DA}" presName="sibTrans" presStyleCnt="0"/>
      <dgm:spPr/>
    </dgm:pt>
    <dgm:pt modelId="{351A927F-4F93-4E42-ABA8-87BE009D6C52}" type="pres">
      <dgm:prSet presAssocID="{C4D8BB45-64CC-43D9-B9EE-6EF22E97BF7F}" presName="node" presStyleLbl="node1" presStyleIdx="2" presStyleCnt="3" custScaleX="190516" custLinFactNeighborX="88352">
        <dgm:presLayoutVars>
          <dgm:bulletEnabled val="1"/>
        </dgm:presLayoutVars>
      </dgm:prSet>
      <dgm:spPr/>
      <dgm:t>
        <a:bodyPr/>
        <a:lstStyle/>
        <a:p>
          <a:endParaRPr lang="en-US"/>
        </a:p>
      </dgm:t>
    </dgm:pt>
  </dgm:ptLst>
  <dgm:cxnLst>
    <dgm:cxn modelId="{8E825C45-C73C-4347-B6B2-66B1970CE8DC}" type="presOf" srcId="{AAF38661-9291-4C71-97AF-32736DD54FD3}" destId="{6A1CEB64-3E45-4145-95C0-EF7E2B1CC8FB}" srcOrd="0" destOrd="0" presId="urn:microsoft.com/office/officeart/2005/8/layout/hList6"/>
    <dgm:cxn modelId="{90113CDD-02DB-4238-8A2B-894967DE6025}" srcId="{087994D2-8A00-4638-A82F-E7FD467634B6}" destId="{C4D8BB45-64CC-43D9-B9EE-6EF22E97BF7F}" srcOrd="2" destOrd="0" parTransId="{7487D6DF-A339-4C09-9726-C8CAE3851C6E}" sibTransId="{F344FE3B-074E-4B10-B44C-07E1BF047F21}"/>
    <dgm:cxn modelId="{358570D7-8BAA-421F-AD68-ACAF32D62347}" srcId="{087994D2-8A00-4638-A82F-E7FD467634B6}" destId="{AAF38661-9291-4C71-97AF-32736DD54FD3}" srcOrd="0" destOrd="0" parTransId="{5F421D75-FFD2-4679-BBA7-D55EF7D922C4}" sibTransId="{B08E0211-0820-43D5-9E92-7EFD398C9F4F}"/>
    <dgm:cxn modelId="{3FD2A762-5976-47B1-9C9F-4D3329EE1036}" type="presOf" srcId="{C7FCD1F8-54D0-46B5-B55F-B86815BB2BEE}" destId="{FE48C829-FE74-4620-BCAD-F950213D35DB}" srcOrd="0" destOrd="0" presId="urn:microsoft.com/office/officeart/2005/8/layout/hList6"/>
    <dgm:cxn modelId="{914665C6-4BFE-4552-9AE5-E73F978F881C}" type="presOf" srcId="{3D5B1085-B352-4634-9A71-FF78DA493267}" destId="{FE48C829-FE74-4620-BCAD-F950213D35DB}" srcOrd="0" destOrd="1" presId="urn:microsoft.com/office/officeart/2005/8/layout/hList6"/>
    <dgm:cxn modelId="{75CE2A87-6C33-4E8A-B539-8CF3F32D3A69}" type="presOf" srcId="{C4D8BB45-64CC-43D9-B9EE-6EF22E97BF7F}" destId="{351A927F-4F93-4E42-ABA8-87BE009D6C52}" srcOrd="0" destOrd="0" presId="urn:microsoft.com/office/officeart/2005/8/layout/hList6"/>
    <dgm:cxn modelId="{CF8E7F4E-CD05-46BE-860C-2197047471C0}" type="presOf" srcId="{3520407C-2EAB-4357-9FF3-FED59C8A8EF6}" destId="{6A1CEB64-3E45-4145-95C0-EF7E2B1CC8FB}" srcOrd="0" destOrd="1" presId="urn:microsoft.com/office/officeart/2005/8/layout/hList6"/>
    <dgm:cxn modelId="{8614B70D-555F-4DE3-82AE-CDA9C52D0F43}" srcId="{C7FCD1F8-54D0-46B5-B55F-B86815BB2BEE}" destId="{3D5B1085-B352-4634-9A71-FF78DA493267}" srcOrd="0" destOrd="0" parTransId="{A66C81F7-0EDD-4027-80E7-BCB793D093C8}" sibTransId="{A49376C3-D94F-4102-A67C-476957DBA61B}"/>
    <dgm:cxn modelId="{BE31A68E-5161-4CFC-91A0-9C2071CE60A4}" type="presOf" srcId="{087994D2-8A00-4638-A82F-E7FD467634B6}" destId="{9A4BAD14-68B3-4A39-B4B5-36B5BD9ED271}" srcOrd="0" destOrd="0" presId="urn:microsoft.com/office/officeart/2005/8/layout/hList6"/>
    <dgm:cxn modelId="{B42AAB0F-7DBD-48BF-9156-E9A2DEE9076E}" srcId="{C4D8BB45-64CC-43D9-B9EE-6EF22E97BF7F}" destId="{7900F6BC-63FF-4002-9F4C-605D67B47C8D}" srcOrd="0" destOrd="0" parTransId="{05D4902F-DE93-4F02-BFDA-62A6A78BE412}" sibTransId="{863B8B41-4E24-479B-895C-5FBC7EDD3A65}"/>
    <dgm:cxn modelId="{04AB15A0-D2E6-4662-95ED-F863D98856D1}" type="presOf" srcId="{7900F6BC-63FF-4002-9F4C-605D67B47C8D}" destId="{351A927F-4F93-4E42-ABA8-87BE009D6C52}" srcOrd="0" destOrd="1" presId="urn:microsoft.com/office/officeart/2005/8/layout/hList6"/>
    <dgm:cxn modelId="{5494C72C-85C6-465A-AE72-C9FD55C77997}" srcId="{087994D2-8A00-4638-A82F-E7FD467634B6}" destId="{C7FCD1F8-54D0-46B5-B55F-B86815BB2BEE}" srcOrd="1" destOrd="0" parTransId="{40C85964-342D-48C1-98BC-373A9EBA776D}" sibTransId="{C86531B9-F11F-4A19-BF1C-30E4DAC366DA}"/>
    <dgm:cxn modelId="{968A7A1E-326F-4BCC-B1E4-CCE715D94DA0}" srcId="{AAF38661-9291-4C71-97AF-32736DD54FD3}" destId="{3520407C-2EAB-4357-9FF3-FED59C8A8EF6}" srcOrd="0" destOrd="0" parTransId="{17C3982A-22C6-489A-9F09-E697F2E0CCFA}" sibTransId="{D0D56F19-3400-4311-B295-848DDB645653}"/>
    <dgm:cxn modelId="{9B59EB25-C10F-4BEF-A65F-319D53131F05}" type="presParOf" srcId="{9A4BAD14-68B3-4A39-B4B5-36B5BD9ED271}" destId="{6A1CEB64-3E45-4145-95C0-EF7E2B1CC8FB}" srcOrd="0" destOrd="0" presId="urn:microsoft.com/office/officeart/2005/8/layout/hList6"/>
    <dgm:cxn modelId="{71F54FBC-A687-45A4-9D1E-B64E19C57CF7}" type="presParOf" srcId="{9A4BAD14-68B3-4A39-B4B5-36B5BD9ED271}" destId="{EBBC9EC9-3A82-45E9-BC35-5AD31024C2E4}" srcOrd="1" destOrd="0" presId="urn:microsoft.com/office/officeart/2005/8/layout/hList6"/>
    <dgm:cxn modelId="{D77C68D5-7919-4E9A-AFD9-BB00F29F7CEF}" type="presParOf" srcId="{9A4BAD14-68B3-4A39-B4B5-36B5BD9ED271}" destId="{FE48C829-FE74-4620-BCAD-F950213D35DB}" srcOrd="2" destOrd="0" presId="urn:microsoft.com/office/officeart/2005/8/layout/hList6"/>
    <dgm:cxn modelId="{8AB9839E-10B3-4AD1-8905-1F190788E4D0}" type="presParOf" srcId="{9A4BAD14-68B3-4A39-B4B5-36B5BD9ED271}" destId="{46D6DCEC-80A8-45DB-9CB9-2C1D1EB0466E}" srcOrd="3" destOrd="0" presId="urn:microsoft.com/office/officeart/2005/8/layout/hList6"/>
    <dgm:cxn modelId="{E195031B-AD99-45B5-B5DD-31C942C52067}" type="presParOf" srcId="{9A4BAD14-68B3-4A39-B4B5-36B5BD9ED271}" destId="{351A927F-4F93-4E42-ABA8-87BE009D6C52}" srcOrd="4" destOrd="0" presId="urn:microsoft.com/office/officeart/2005/8/layout/hList6"/>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8458200" cy="4525963"/>
        <a:chOff x="0" y="0"/>
        <a:chExt cx="8458200" cy="4525963"/>
      </a:xfrm>
    </dsp:grpSpPr>
    <dsp:sp modelId="{6A1CEB64-3E45-4145-95C0-EF7E2B1CC8FB}">
      <dsp:nvSpPr>
        <dsp:cNvPr id="3" name="Flowchart: Manual Operation 2"/>
        <dsp:cNvSpPr/>
      </dsp:nvSpPr>
      <dsp:spPr bwMode="white">
        <a:xfrm rot="-5400000">
          <a:off x="-708517" y="837893"/>
          <a:ext cx="4525963" cy="2850177"/>
        </a:xfrm>
        <a:prstGeom prst="flowChartManualOperation">
          <a:avLst/>
        </a:prstGeom>
      </dsp:spPr>
      <dsp:style>
        <a:lnRef idx="2">
          <a:schemeClr val="lt1"/>
        </a:lnRef>
        <a:fillRef idx="1">
          <a:schemeClr val="accent3">
            <a:hueOff val="0"/>
            <a:satOff val="0"/>
            <a:lumOff val="0"/>
            <a:alpha val="100000"/>
          </a:schemeClr>
        </a:fillRef>
        <a:effectRef idx="0">
          <a:scrgbClr r="0" g="0" b="0"/>
        </a:effectRef>
        <a:fontRef idx="minor">
          <a:schemeClr val="lt1"/>
        </a:fontRef>
      </dsp:style>
      <dsp:txBody>
        <a:bodyPr rot="5400000" lIns="203200" tIns="0" rIns="40640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3200" b="1" dirty="0">
              <a:solidFill>
                <a:sysClr val="windowText" lastClr="000000"/>
              </a:solidFill>
            </a:rPr>
            <a:t>TOTAL </a:t>
          </a:r>
          <a:r>
            <a:rPr lang="en-US" sz="2800" b="1" dirty="0">
              <a:solidFill>
                <a:sysClr val="windowText" lastClr="000000"/>
              </a:solidFill>
            </a:rPr>
            <a:t>MEMBERSHIP</a:t>
          </a:r>
          <a:endParaRPr lang="en-US" sz="2800" b="1" dirty="0">
            <a:solidFill>
              <a:sysClr val="windowText" lastClr="000000"/>
            </a:solidFill>
          </a:endParaRPr>
        </a:p>
        <a:p>
          <a:pPr marL="285750" lvl="1" indent="-285750">
            <a:lnSpc>
              <a:spcPct val="100000"/>
            </a:lnSpc>
            <a:spcBef>
              <a:spcPct val="0"/>
            </a:spcBef>
            <a:spcAft>
              <a:spcPct val="15000"/>
            </a:spcAft>
            <a:buChar char="•"/>
          </a:pPr>
          <a:r>
            <a:rPr lang="en-US" sz="6000" dirty="0">
              <a:solidFill>
                <a:sysClr val="windowText" lastClr="000000"/>
              </a:solidFill>
            </a:rPr>
            <a:t>2280</a:t>
          </a:r>
        </a:p>
      </dsp:txBody>
      <dsp:txXfrm rot="-5400000">
        <a:off x="-708517" y="837893"/>
        <a:ext cx="4525963" cy="2850177"/>
      </dsp:txXfrm>
    </dsp:sp>
    <dsp:sp modelId="{FE48C829-FE74-4620-BCAD-F950213D35DB}">
      <dsp:nvSpPr>
        <dsp:cNvPr id="4" name="Flowchart: Manual Operation 3"/>
        <dsp:cNvSpPr/>
      </dsp:nvSpPr>
      <dsp:spPr bwMode="white">
        <a:xfrm rot="-5400000">
          <a:off x="2012698" y="1034509"/>
          <a:ext cx="4525963" cy="2456944"/>
        </a:xfrm>
        <a:prstGeom prst="flowChartManualOperation">
          <a:avLst/>
        </a:prstGeom>
      </dsp:spPr>
      <dsp:style>
        <a:lnRef idx="2">
          <a:schemeClr val="lt1"/>
        </a:lnRef>
        <a:fillRef idx="1">
          <a:schemeClr val="accent3">
            <a:hueOff val="5640000"/>
            <a:satOff val="-8430"/>
            <a:lumOff val="-1372"/>
            <a:alpha val="100000"/>
          </a:schemeClr>
        </a:fillRef>
        <a:effectRef idx="0">
          <a:scrgbClr r="0" g="0" b="0"/>
        </a:effectRef>
        <a:fontRef idx="minor">
          <a:schemeClr val="lt1"/>
        </a:fontRef>
      </dsp:style>
      <dsp:txBody>
        <a:bodyPr rot="5400000" lIns="228600" tIns="0" rIns="45720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3600" b="1" dirty="0">
              <a:solidFill>
                <a:sysClr val="windowText" lastClr="000000"/>
              </a:solidFill>
            </a:rPr>
            <a:t>DAILY FOOTFALL</a:t>
          </a:r>
          <a:endParaRPr lang="en-US" sz="3600" b="1" dirty="0">
            <a:solidFill>
              <a:sysClr val="windowText" lastClr="000000"/>
            </a:solidFill>
          </a:endParaRPr>
        </a:p>
        <a:p>
          <a:pPr marL="285750" lvl="1" indent="-285750">
            <a:lnSpc>
              <a:spcPct val="100000"/>
            </a:lnSpc>
            <a:spcBef>
              <a:spcPct val="0"/>
            </a:spcBef>
            <a:spcAft>
              <a:spcPct val="15000"/>
            </a:spcAft>
            <a:buChar char="•"/>
          </a:pPr>
          <a:r>
            <a:rPr lang="en-US" sz="5400" dirty="0" smtClean="0">
              <a:solidFill>
                <a:sysClr val="windowText" lastClr="000000"/>
              </a:solidFill>
            </a:rPr>
            <a:t>100</a:t>
          </a:r>
          <a:endParaRPr lang="en-US" sz="5400" dirty="0">
            <a:solidFill>
              <a:sysClr val="windowText" lastClr="000000"/>
            </a:solidFill>
          </a:endParaRPr>
        </a:p>
      </dsp:txBody>
      <dsp:txXfrm rot="-5400000">
        <a:off x="2012698" y="1034509"/>
        <a:ext cx="4525963" cy="2456944"/>
      </dsp:txXfrm>
    </dsp:sp>
    <dsp:sp modelId="{351A927F-4F93-4E42-ABA8-87BE009D6C52}">
      <dsp:nvSpPr>
        <dsp:cNvPr id="5" name="Flowchart: Manual Operation 4"/>
        <dsp:cNvSpPr/>
      </dsp:nvSpPr>
      <dsp:spPr bwMode="white">
        <a:xfrm rot="-5400000">
          <a:off x="4734673" y="802436"/>
          <a:ext cx="4525963" cy="2921090"/>
        </a:xfrm>
        <a:prstGeom prst="flowChartManualOperation">
          <a:avLst/>
        </a:prstGeom>
      </dsp:spPr>
      <dsp:style>
        <a:lnRef idx="2">
          <a:schemeClr val="lt1"/>
        </a:lnRef>
        <a:fillRef idx="1">
          <a:schemeClr val="accent3">
            <a:hueOff val="11280000"/>
            <a:satOff val="-16862"/>
            <a:lumOff val="-2744"/>
            <a:alpha val="100000"/>
          </a:schemeClr>
        </a:fillRef>
        <a:effectRef idx="0">
          <a:scrgbClr r="0" g="0" b="0"/>
        </a:effectRef>
        <a:fontRef idx="minor">
          <a:schemeClr val="lt1"/>
        </a:fontRef>
      </dsp:style>
      <dsp:txBody>
        <a:bodyPr rot="5400000" lIns="203200" tIns="0" rIns="40640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3200" b="1" dirty="0">
              <a:solidFill>
                <a:schemeClr val="tx1"/>
              </a:solidFill>
            </a:rPr>
            <a:t>DAILY </a:t>
          </a:r>
          <a:r>
            <a:rPr lang="en-US" sz="2800" b="1" dirty="0">
              <a:solidFill>
                <a:schemeClr val="tx1"/>
              </a:solidFill>
            </a:rPr>
            <a:t>TRANSACTIONS</a:t>
          </a:r>
          <a:endParaRPr lang="en-US" sz="2800" b="1" dirty="0">
            <a:solidFill>
              <a:schemeClr val="tx1"/>
            </a:solidFill>
          </a:endParaRPr>
        </a:p>
        <a:p>
          <a:pPr marL="285750" lvl="1" indent="-285750">
            <a:lnSpc>
              <a:spcPct val="100000"/>
            </a:lnSpc>
            <a:spcBef>
              <a:spcPct val="0"/>
            </a:spcBef>
            <a:spcAft>
              <a:spcPct val="15000"/>
            </a:spcAft>
            <a:buChar char="•"/>
          </a:pPr>
          <a:r>
            <a:rPr lang="en-US" sz="6000" dirty="0" smtClean="0">
              <a:solidFill>
                <a:sysClr val="windowText" lastClr="000000"/>
              </a:solidFill>
            </a:rPr>
            <a:t>100</a:t>
          </a:r>
          <a:endParaRPr lang="en-US" sz="6000" dirty="0">
            <a:solidFill>
              <a:sysClr val="windowText" lastClr="000000"/>
            </a:solidFill>
          </a:endParaRPr>
        </a:p>
      </dsp:txBody>
      <dsp:txXfrm rot="-5400000">
        <a:off x="4734673" y="802436"/>
        <a:ext cx="4525963" cy="292109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type="flowChartManualOperation" r:blip="" rot="-90">
              <dgm:adjLst/>
            </dgm:shape>
          </dgm:if>
          <dgm:else name="Name6">
            <dgm:shape xmlns:r="http://schemas.openxmlformats.org/officeDocument/2006/relationships" type="flowChartManualOperation" r:blip="" rot="90">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5ACA615-2D95-401D-9D64-E19EED856712}" type="datetimeFigureOut">
              <a:rPr lang="en-US" smtClean="0"/>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B230355-9511-44A1-AAC5-28A001114396}"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30355-9511-44A1-AAC5-28A001114396}"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30355-9511-44A1-AAC5-28A001114396}"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30355-9511-44A1-AAC5-28A001114396}"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Tm="1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5.png"/><Relationship Id="rId1" Type="http://schemas.openxmlformats.org/officeDocument/2006/relationships/hyperlink" Target="http://cgclib.lsease.in/" TargetMode="Externa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cecmohali.org/" TargetMode="External"/><Relationship Id="rId1" Type="http://schemas.openxmlformats.org/officeDocument/2006/relationships/hyperlink" Target="http://www.cgc.edu.in/" TargetMode="Externa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7.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emf"/><Relationship Id="rId1"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11.emf"/></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12.jpeg"/><Relationship Id="rId3" Type="http://schemas.openxmlformats.org/officeDocument/2006/relationships/hyperlink" Target="https://link.gale.com/apps/menu?u=chandigarhengg" TargetMode="External"/><Relationship Id="rId2" Type="http://schemas.openxmlformats.org/officeDocument/2006/relationships/hyperlink" Target="http://database.worldlibrary.org/" TargetMode="External"/><Relationship Id="rId1" Type="http://schemas.openxmlformats.org/officeDocument/2006/relationships/hyperlink" Target="http://www.delnet.in/" TargetMode="Externa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3.jpeg"/><Relationship Id="rId1" Type="http://schemas.openxmlformats.org/officeDocument/2006/relationships/hyperlink" Target="http://search.ebscohost.com/" TargetMode="Externa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hyperlink" Target="http://cgc.edu.in/" TargetMode="Externa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5.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6.jpeg"/><Relationship Id="rId1" Type="http://schemas.openxmlformats.org/officeDocument/2006/relationships/hyperlink" Target="http://ndl.iitkgp.ac.in/" TargetMode="Externa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7.jpeg"/><Relationship Id="rId1" Type="http://schemas.openxmlformats.org/officeDocument/2006/relationships/hyperlink" Target="ftp://192.168.100.14/" TargetMode="External"/></Relationships>
</file>

<file path=ppt/slides/_rels/slide23.xml.rels><?xml version="1.0" encoding="UTF-8" standalone="yes"?>
<Relationships xmlns="http://schemas.openxmlformats.org/package/2006/relationships"><Relationship Id="rId8" Type="http://schemas.openxmlformats.org/officeDocument/2006/relationships/slideLayout" Target="../slideLayouts/slideLayout6.xml"/><Relationship Id="rId7" Type="http://schemas.openxmlformats.org/officeDocument/2006/relationships/image" Target="../media/image18.png"/><Relationship Id="rId6" Type="http://schemas.openxmlformats.org/officeDocument/2006/relationships/hyperlink" Target="https://archive.nptel.ac.in/" TargetMode="External"/><Relationship Id="rId5" Type="http://schemas.openxmlformats.org/officeDocument/2006/relationships/hyperlink" Target="https://nptel.ac.in/" TargetMode="External"/><Relationship Id="rId4" Type="http://schemas.openxmlformats.org/officeDocument/2006/relationships/hyperlink" Target="https://shodhganga.inflibnet.ac.in/" TargetMode="External"/><Relationship Id="rId3" Type="http://schemas.openxmlformats.org/officeDocument/2006/relationships/hyperlink" Target="https://ndl.iitkgp.ac.in/" TargetMode="External"/><Relationship Id="rId2" Type="http://schemas.openxmlformats.org/officeDocument/2006/relationships/hyperlink" Target="https://ess.inflibnet.ac.in/" TargetMode="External"/><Relationship Id="rId1" Type="http://schemas.openxmlformats.org/officeDocument/2006/relationships/hyperlink" Target="https://epgp.inflibnet.ac.in/" TargetMode="External"/></Relationships>
</file>

<file path=ppt/slides/_rels/slide24.xml.rels><?xml version="1.0" encoding="UTF-8" standalone="yes"?>
<Relationships xmlns="http://schemas.openxmlformats.org/package/2006/relationships"><Relationship Id="rId9" Type="http://schemas.openxmlformats.org/officeDocument/2006/relationships/slideLayout" Target="../slideLayouts/slideLayout6.xml"/><Relationship Id="rId8" Type="http://schemas.openxmlformats.org/officeDocument/2006/relationships/hyperlink" Target="https://directory.doabooks.org/handle/20.500.12854/34495" TargetMode="External"/><Relationship Id="rId7" Type="http://schemas.openxmlformats.org/officeDocument/2006/relationships/hyperlink" Target="http://www.ijeast.com/" TargetMode="External"/><Relationship Id="rId6" Type="http://schemas.openxmlformats.org/officeDocument/2006/relationships/hyperlink" Target="http://www.engpaper.com/" TargetMode="External"/><Relationship Id="rId5" Type="http://schemas.openxmlformats.org/officeDocument/2006/relationships/hyperlink" Target="https://storage.googleapis.com/uniquecourses/online.html" TargetMode="External"/><Relationship Id="rId4" Type="http://schemas.openxmlformats.org/officeDocument/2006/relationships/hyperlink" Target="https://www.swayamprabha.gov.in/" TargetMode="External"/><Relationship Id="rId3" Type="http://schemas.openxmlformats.org/officeDocument/2006/relationships/hyperlink" Target="http://www.sciencedirect.com/" TargetMode="External"/><Relationship Id="rId2" Type="http://schemas.openxmlformats.org/officeDocument/2006/relationships/hyperlink" Target="https://sakshat.ac.in/?project=vidwan" TargetMode="External"/><Relationship Id="rId1" Type="http://schemas.openxmlformats.org/officeDocument/2006/relationships/hyperlink" Target="https://openlibrary.org/" TargetMode="Externa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hyperlink" Target="https://www.it.iitb.ac.in/nmeict/home.html" TargetMode="External"/><Relationship Id="rId4" Type="http://schemas.openxmlformats.org/officeDocument/2006/relationships/hyperlink" Target="https://www.aicte-india.org/education/collaborations" TargetMode="External"/><Relationship Id="rId3" Type="http://schemas.openxmlformats.org/officeDocument/2006/relationships/hyperlink" Target="https://icar.org.in/content/e-kalpa" TargetMode="External"/><Relationship Id="rId2" Type="http://schemas.openxmlformats.org/officeDocument/2006/relationships/hyperlink" Target="http://cec.nic.in/cec/" TargetMode="External"/><Relationship Id="rId1" Type="http://schemas.openxmlformats.org/officeDocument/2006/relationships/hyperlink" Target="https://doaj.org/" TargetMode="External"/></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hyperlink" Target="https://ess.inflibnet.ac.in/" TargetMode="External"/><Relationship Id="rId4" Type="http://schemas.openxmlformats.org/officeDocument/2006/relationships/hyperlink" Target="https://www.youth4work.com/onlinetalenttest" TargetMode="External"/><Relationship Id="rId3" Type="http://schemas.openxmlformats.org/officeDocument/2006/relationships/hyperlink" Target="http://www.vlab.co.in/" TargetMode="External"/><Relationship Id="rId2" Type="http://schemas.openxmlformats.org/officeDocument/2006/relationships/hyperlink" Target="https://nltr.org/" TargetMode="External"/><Relationship Id="rId1" Type="http://schemas.openxmlformats.org/officeDocument/2006/relationships/hyperlink" Target="https://www.dei.ac.in/dei/quantumNano/" TargetMode="External"/></Relationships>
</file>

<file path=ppt/slides/_rels/slide27.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hyperlink" Target="http://www.globethics.net/" TargetMode="External"/><Relationship Id="rId5" Type="http://schemas.openxmlformats.org/officeDocument/2006/relationships/hyperlink" Target="https://learning.tcsionhub.in/hub/glass-room/" TargetMode="External"/><Relationship Id="rId4" Type="http://schemas.openxmlformats.org/officeDocument/2006/relationships/hyperlink" Target="http://ugcmoocs.intlibnet.ac.in/ugemoocs" TargetMode="External"/><Relationship Id="rId3" Type="http://schemas.openxmlformats.org/officeDocument/2006/relationships/hyperlink" Target="http://www.youtube.com/" TargetMode="External"/><Relationship Id="rId2" Type="http://schemas.openxmlformats.org/officeDocument/2006/relationships/hyperlink" Target="https://fossee.in/" TargetMode="External"/><Relationship Id="rId1" Type="http://schemas.openxmlformats.org/officeDocument/2006/relationships/hyperlink" Target="https://irsc.libguides.com/" TargetMode="External"/></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19.png"/><Relationship Id="rId3" Type="http://schemas.openxmlformats.org/officeDocument/2006/relationships/hyperlink" Target="https://www.wikibooks.org/" TargetMode="External"/><Relationship Id="rId2" Type="http://schemas.openxmlformats.org/officeDocument/2006/relationships/hyperlink" Target="http://mhrdnats.gov.in/" TargetMode="External"/><Relationship Id="rId1" Type="http://schemas.openxmlformats.org/officeDocument/2006/relationships/hyperlink" Target="http://www.archive.org/" TargetMode="Externa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9" Type="http://schemas.openxmlformats.org/officeDocument/2006/relationships/hyperlink" Target="https://pdf-magazines-download.com/" TargetMode="External"/><Relationship Id="rId8" Type="http://schemas.openxmlformats.org/officeDocument/2006/relationships/hyperlink" Target="https://magazinenewsstand.com/digital-magazines" TargetMode="External"/><Relationship Id="rId7" Type="http://schemas.openxmlformats.org/officeDocument/2006/relationships/hyperlink" Target="https://www.pdfmagaz.club/" TargetMode="External"/><Relationship Id="rId6" Type="http://schemas.openxmlformats.org/officeDocument/2006/relationships/hyperlink" Target="https://downmagaz.net/" TargetMode="External"/><Relationship Id="rId5" Type="http://schemas.openxmlformats.org/officeDocument/2006/relationships/hyperlink" Target="https://all-freemagazines.com/" TargetMode="External"/><Relationship Id="rId4" Type="http://schemas.openxmlformats.org/officeDocument/2006/relationships/hyperlink" Target="https://pdf-magazines.org/" TargetMode="External"/><Relationship Id="rId3" Type="http://schemas.openxmlformats.org/officeDocument/2006/relationships/hyperlink" Target="https://www.bisinfotech.com/bisinfotech-magazine" TargetMode="External"/><Relationship Id="rId2" Type="http://schemas.openxmlformats.org/officeDocument/2006/relationships/hyperlink" Target="https://fliphtml5.com/" TargetMode="External"/><Relationship Id="rId11" Type="http://schemas.openxmlformats.org/officeDocument/2006/relationships/slideLayout" Target="../slideLayouts/slideLayout6.xml"/><Relationship Id="rId10" Type="http://schemas.openxmlformats.org/officeDocument/2006/relationships/image" Target="../media/image21.jpeg"/><Relationship Id="rId1" Type="http://schemas.openxmlformats.org/officeDocument/2006/relationships/hyperlink" Target="https://worldmags.net/" TargetMode="Externa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jpeg"/><Relationship Id="rId1" Type="http://schemas.openxmlformats.org/officeDocument/2006/relationships/hyperlink" Target="https://cgcopac.lsease.in/" TargetMode="Externa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jpe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emf"/><Relationship Id="rId1" Type="http://schemas.openxmlformats.org/officeDocument/2006/relationships/image" Target="../media/image27.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jpe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emf"/></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jpe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5.png"/></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6.jpe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9.pn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4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1.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3.png"/><Relationship Id="rId1" Type="http://schemas.openxmlformats.org/officeDocument/2006/relationships/image" Target="../media/image42.jpeg"/></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4.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8.png"/><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image" Target="../media/image45.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9.png"/><Relationship Id="rId1" Type="http://schemas.openxmlformats.org/officeDocument/2006/relationships/hyperlink" Target="mailto:chief.librarian@cgc.edu.in"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4790"/>
            <a:ext cx="8229600" cy="5235575"/>
          </a:xfrm>
        </p:spPr>
        <p:txBody>
          <a:bodyPr>
            <a:normAutofit fontScale="90000"/>
          </a:bodyPr>
          <a:lstStyle/>
          <a:p>
            <a:br>
              <a:rPr lang="en-US" dirty="0" smtClean="0">
                <a:solidFill>
                  <a:srgbClr val="990000"/>
                </a:solidFill>
              </a:rPr>
            </a:br>
            <a:br>
              <a:rPr lang="en-US" dirty="0">
                <a:solidFill>
                  <a:srgbClr val="990000"/>
                </a:solidFill>
              </a:rPr>
            </a:br>
            <a:br>
              <a:rPr lang="en-US" dirty="0" smtClean="0">
                <a:solidFill>
                  <a:srgbClr val="990000"/>
                </a:solidFill>
              </a:rPr>
            </a:br>
            <a:br>
              <a:rPr lang="en-US" dirty="0">
                <a:solidFill>
                  <a:srgbClr val="990000"/>
                </a:solidFill>
              </a:rPr>
            </a:br>
            <a:br>
              <a:rPr lang="en-US" dirty="0" smtClean="0">
                <a:solidFill>
                  <a:srgbClr val="990000"/>
                </a:solidFill>
              </a:rPr>
            </a:br>
            <a:br>
              <a:rPr lang="en-US" dirty="0">
                <a:solidFill>
                  <a:srgbClr val="990000"/>
                </a:solidFill>
              </a:rPr>
            </a:br>
            <a:br>
              <a:rPr lang="en-US" dirty="0" smtClean="0">
                <a:solidFill>
                  <a:srgbClr val="990000"/>
                </a:solidFill>
              </a:rPr>
            </a:br>
            <a:br>
              <a:rPr lang="en-US" dirty="0" smtClean="0">
                <a:solidFill>
                  <a:srgbClr val="990000"/>
                </a:solidFill>
              </a:rPr>
            </a:br>
            <a:br>
              <a:rPr lang="en-US" dirty="0" smtClean="0">
                <a:solidFill>
                  <a:srgbClr val="990000"/>
                </a:solidFill>
              </a:rPr>
            </a:br>
            <a:br>
              <a:rPr lang="en-US" dirty="0">
                <a:solidFill>
                  <a:srgbClr val="990000"/>
                </a:solidFill>
              </a:rPr>
            </a:br>
            <a:br>
              <a:rPr lang="en-US" dirty="0">
                <a:solidFill>
                  <a:srgbClr val="990000"/>
                </a:solidFill>
              </a:rPr>
            </a:br>
            <a:br>
              <a:rPr lang="en-US" dirty="0">
                <a:solidFill>
                  <a:srgbClr val="990000"/>
                </a:solidFill>
              </a:rPr>
            </a:br>
            <a:br>
              <a:rPr lang="en-US" dirty="0" smtClean="0">
                <a:solidFill>
                  <a:srgbClr val="990000"/>
                </a:solidFill>
              </a:rPr>
            </a:br>
            <a:br>
              <a:rPr lang="en-US" dirty="0" smtClean="0">
                <a:solidFill>
                  <a:srgbClr val="990000"/>
                </a:solidFill>
              </a:rPr>
            </a:br>
            <a:r>
              <a:rPr lang="en-US" dirty="0" smtClean="0">
                <a:solidFill>
                  <a:srgbClr val="990000"/>
                </a:solidFill>
                <a:latin typeface="Bodoni MT Black" panose="02070A03080606020203" pitchFamily="18" charset="0"/>
              </a:rPr>
              <a:t> </a:t>
            </a:r>
            <a:br>
              <a:rPr lang="en-US" dirty="0" smtClean="0">
                <a:solidFill>
                  <a:srgbClr val="990000"/>
                </a:solidFill>
              </a:rPr>
            </a:br>
            <a:br>
              <a:rPr lang="en-US" dirty="0" smtClean="0">
                <a:solidFill>
                  <a:srgbClr val="990000"/>
                </a:solidFill>
              </a:rPr>
            </a:br>
            <a:br>
              <a:rPr lang="en-US" dirty="0" smtClean="0">
                <a:solidFill>
                  <a:srgbClr val="990000"/>
                </a:solidFill>
              </a:rPr>
            </a:br>
            <a:br>
              <a:rPr lang="en-US" dirty="0" smtClean="0">
                <a:solidFill>
                  <a:srgbClr val="990000"/>
                </a:solidFill>
              </a:rPr>
            </a:br>
            <a:r>
              <a:rPr lang="en-US" dirty="0" smtClean="0">
                <a:solidFill>
                  <a:srgbClr val="FF0000"/>
                </a:solidFill>
              </a:rPr>
              <a:t> </a:t>
            </a:r>
            <a:br>
              <a:rPr lang="en-US" dirty="0" smtClean="0">
                <a:solidFill>
                  <a:srgbClr val="FF0000"/>
                </a:solidFill>
              </a:rPr>
            </a:br>
            <a:br>
              <a:rPr lang="en-US" dirty="0" smtClean="0">
                <a:solidFill>
                  <a:srgbClr val="FF0000"/>
                </a:solidFill>
              </a:rPr>
            </a:br>
            <a:br>
              <a:rPr lang="en-US" dirty="0" smtClean="0">
                <a:solidFill>
                  <a:srgbClr val="FF0000"/>
                </a:solidFill>
              </a:rPr>
            </a:br>
            <a:br>
              <a:rPr lang="en-US" dirty="0">
                <a:solidFill>
                  <a:srgbClr val="FF0000"/>
                </a:solidFill>
              </a:rPr>
            </a:br>
            <a:endParaRPr lang="en-US" dirty="0"/>
          </a:p>
        </p:txBody>
      </p:sp>
      <p:pic>
        <p:nvPicPr>
          <p:cNvPr id="8" name="Picture 8" descr="C:\Users\admin\Downloads\WhatsApp Image 2025-04-04 at 16.01.56.jpe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a:xfrm>
            <a:off x="609600" y="1905000"/>
            <a:ext cx="8098790" cy="4825365"/>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51" name="Picture 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667000" y="457200"/>
            <a:ext cx="4140835" cy="123825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554163"/>
          </a:xfrm>
        </p:spPr>
        <p:txBody>
          <a:bodyPr>
            <a:normAutofit fontScale="90000"/>
          </a:bodyPr>
          <a:lstStyle/>
          <a:p>
            <a:r>
              <a:rPr lang="en-US" sz="3600" b="1" dirty="0">
                <a:effectLst>
                  <a:glow rad="63500">
                    <a:schemeClr val="accent5">
                      <a:satMod val="175000"/>
                      <a:alpha val="40000"/>
                    </a:schemeClr>
                  </a:glow>
                  <a:outerShdw blurRad="50800" dist="38100" dir="10800000" algn="r">
                    <a:srgbClr val="000000">
                      <a:alpha val="40000"/>
                    </a:srgbClr>
                  </a:outerShdw>
                </a:effectLst>
              </a:rPr>
              <a:t>LIBRARY AUTOMATION USING INTEGRATED LIBRARY MANAGEMENT SYSTEM (ILMS)</a:t>
            </a:r>
            <a:br>
              <a:rPr lang="en-US" dirty="0"/>
            </a:br>
            <a:r>
              <a:rPr lang="en-US" sz="3600" dirty="0" smtClean="0"/>
              <a:t>LIBRARY SOFTWARE INTERFACE</a:t>
            </a:r>
            <a:endParaRPr lang="en-US" sz="3600" dirty="0"/>
          </a:p>
        </p:txBody>
      </p:sp>
      <p:sp>
        <p:nvSpPr>
          <p:cNvPr id="4" name="Rectangle 3"/>
          <p:cNvSpPr/>
          <p:nvPr/>
        </p:nvSpPr>
        <p:spPr>
          <a:xfrm rot="10800000" flipV="1">
            <a:off x="2362200" y="4695242"/>
            <a:ext cx="4457700" cy="1892826"/>
          </a:xfrm>
          <a:prstGeom prst="rect">
            <a:avLst/>
          </a:prstGeom>
        </p:spPr>
        <p:txBody>
          <a:bodyPr wrap="square">
            <a:spAutoFit/>
          </a:bodyPr>
          <a:lstStyle/>
          <a:p>
            <a:pPr algn="ctr">
              <a:lnSpc>
                <a:spcPct val="115000"/>
              </a:lnSpc>
              <a:spcAft>
                <a:spcPts val="1000"/>
              </a:spcAft>
            </a:pPr>
            <a:r>
              <a:rPr lang="en-US" sz="2000" b="1" dirty="0">
                <a:solidFill>
                  <a:srgbClr val="002060"/>
                </a:solidFill>
                <a:latin typeface="Calibri" panose="020F0502020204030204" pitchFamily="34" charset="0"/>
                <a:ea typeface="SimSun" panose="02010600030101010101" pitchFamily="2" charset="-122"/>
                <a:cs typeface="Calibri" panose="020F0502020204030204" pitchFamily="34" charset="0"/>
              </a:rPr>
              <a:t>Works on Cloud</a:t>
            </a:r>
            <a:endParaRPr lang="en-US" sz="2000" dirty="0">
              <a:latin typeface="Calibri" panose="020F0502020204030204" pitchFamily="34" charset="0"/>
              <a:ea typeface="SimSun" panose="02010600030101010101" pitchFamily="2" charset="-122"/>
            </a:endParaRPr>
          </a:p>
          <a:p>
            <a:pPr algn="ctr">
              <a:lnSpc>
                <a:spcPct val="115000"/>
              </a:lnSpc>
              <a:spcAft>
                <a:spcPts val="1000"/>
              </a:spcAft>
            </a:pPr>
            <a:r>
              <a:rPr lang="en-US" sz="2000" b="1" dirty="0">
                <a:solidFill>
                  <a:srgbClr val="002060"/>
                </a:solidFill>
                <a:latin typeface="Calibri" panose="020F0502020204030204" pitchFamily="34" charset="0"/>
                <a:ea typeface="SimSun" panose="02010600030101010101" pitchFamily="2" charset="-122"/>
                <a:cs typeface="Calibri" panose="020F0502020204030204" pitchFamily="34" charset="0"/>
              </a:rPr>
              <a:t>URL : </a:t>
            </a:r>
            <a:r>
              <a:rPr lang="en-US" sz="2000" b="1" u="sng" dirty="0">
                <a:solidFill>
                  <a:srgbClr val="0000FF"/>
                </a:solidFill>
                <a:latin typeface="Calibri" panose="020F0502020204030204" pitchFamily="34" charset="0"/>
                <a:ea typeface="SimSun" panose="02010600030101010101" pitchFamily="2" charset="-122"/>
                <a:cs typeface="Calibri" panose="020F0502020204030204" pitchFamily="34" charset="0"/>
                <a:hlinkClick r:id="rId1"/>
              </a:rPr>
              <a:t>http://cgclib.lsease.in/</a:t>
            </a:r>
            <a:endParaRPr lang="en-US" sz="2000" dirty="0">
              <a:latin typeface="Calibri" panose="020F0502020204030204" pitchFamily="34" charset="0"/>
              <a:ea typeface="SimSun" panose="02010600030101010101" pitchFamily="2" charset="-122"/>
            </a:endParaRPr>
          </a:p>
          <a:p>
            <a:pPr algn="ctr">
              <a:lnSpc>
                <a:spcPct val="115000"/>
              </a:lnSpc>
              <a:spcAft>
                <a:spcPts val="1000"/>
              </a:spcAft>
            </a:pPr>
            <a:r>
              <a:rPr lang="en-US" sz="2000" b="1" dirty="0">
                <a:solidFill>
                  <a:srgbClr val="002060"/>
                </a:solidFill>
                <a:latin typeface="Calibri" panose="020F0502020204030204" pitchFamily="34" charset="0"/>
                <a:ea typeface="SimSun" panose="02010600030101010101" pitchFamily="2" charset="-122"/>
                <a:cs typeface="Calibri" panose="020F0502020204030204" pitchFamily="34" charset="0"/>
              </a:rPr>
              <a:t>WEBOPAC with Remote Access</a:t>
            </a:r>
            <a:endParaRPr lang="en-US" sz="2000" dirty="0">
              <a:latin typeface="Calibri" panose="020F0502020204030204" pitchFamily="34" charset="0"/>
              <a:ea typeface="SimSun" panose="02010600030101010101" pitchFamily="2" charset="-122"/>
            </a:endParaRPr>
          </a:p>
          <a:p>
            <a:pPr algn="ctr">
              <a:lnSpc>
                <a:spcPct val="115000"/>
              </a:lnSpc>
            </a:pPr>
            <a:r>
              <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rPr>
              <a:t>URL : </a:t>
            </a:r>
            <a:r>
              <a:rPr lang="en-US" sz="2000" b="1" u="sng" dirty="0">
                <a:solidFill>
                  <a:srgbClr val="0000FF"/>
                </a:solidFill>
                <a:latin typeface="Calibri" panose="020F0502020204030204" pitchFamily="34" charset="0"/>
                <a:ea typeface="Calibri" panose="020F0502020204030204" pitchFamily="34" charset="0"/>
                <a:cs typeface="Calibri" panose="020F0502020204030204" pitchFamily="34" charset="0"/>
                <a:hlinkClick r:id="rId1"/>
              </a:rPr>
              <a:t>http://cgcopac.lsease.in/</a:t>
            </a:r>
            <a:endParaRPr lang="en-US" sz="2000" dirty="0">
              <a:effectLst/>
              <a:latin typeface="Calibri" panose="020F0502020204030204" pitchFamily="34" charset="0"/>
              <a:ea typeface="Calibri" panose="020F0502020204030204" pitchFamily="34" charset="0"/>
            </a:endParaRPr>
          </a:p>
        </p:txBody>
      </p:sp>
      <p:pic>
        <p:nvPicPr>
          <p:cNvPr id="5" name="Picture 4"/>
          <p:cNvPicPr>
            <a:picLocks noChangeAspect="1"/>
          </p:cNvPicPr>
          <p:nvPr/>
        </p:nvPicPr>
        <p:blipFill>
          <a:blip r:embed="rId2"/>
          <a:stretch>
            <a:fillRect/>
          </a:stretch>
        </p:blipFill>
        <p:spPr>
          <a:xfrm>
            <a:off x="898841" y="1728068"/>
            <a:ext cx="7346317" cy="3401863"/>
          </a:xfrm>
          <a:prstGeom prst="rect">
            <a:avLst/>
          </a:prstGeom>
        </p:spPr>
      </p:pic>
    </p:spTree>
  </p:cSld>
  <p:clrMapOvr>
    <a:masterClrMapping/>
  </p:clrMapOvr>
  <p:transition advTm="1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b="1" dirty="0" smtClean="0">
                <a:solidFill>
                  <a:srgbClr val="7030A0"/>
                </a:solidFill>
              </a:rPr>
              <a:t>LIBRARY WEBOPAC</a:t>
            </a:r>
            <a:endParaRPr lang="en-US" sz="7200" b="1" dirty="0">
              <a:solidFill>
                <a:srgbClr val="7030A0"/>
              </a:solidFill>
            </a:endParaRPr>
          </a:p>
        </p:txBody>
      </p:sp>
      <p:pic>
        <p:nvPicPr>
          <p:cNvPr id="55" name="Picture 55" descr="C:\Users\admin\Desktop\DJI_20240604145313_0292_D.jpg"/>
          <p:cNvPicPr>
            <a:picLocks noGrp="1" noChangeAspect="1" noChangeArrowheads="1"/>
          </p:cNvPicPr>
          <p:nvPr>
            <p:ph idx="1"/>
          </p:nvPr>
        </p:nvPicPr>
        <p:blipFill>
          <a:blip r:embed="rId1" cstate="print">
            <a:extLst>
              <a:ext uri="{28A0092B-C50C-407E-A947-70E740481C1C}">
                <a14:useLocalDpi xmlns:a14="http://schemas.microsoft.com/office/drawing/2010/main" val="0"/>
              </a:ext>
            </a:extLst>
          </a:blip>
          <a:stretch>
            <a:fillRect/>
          </a:stretch>
        </p:blipFill>
        <p:spPr>
          <a:xfrm>
            <a:off x="533400" y="1450975"/>
            <a:ext cx="8014970" cy="4797425"/>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6172200"/>
          </a:xfrm>
        </p:spPr>
        <p:txBody>
          <a:bodyPr>
            <a:normAutofit fontScale="90000"/>
          </a:bodyPr>
          <a:lstStyle/>
          <a:p>
            <a:pPr algn="l"/>
            <a:r>
              <a:rPr lang="en-IN" sz="2000" b="1" dirty="0" smtClean="0">
                <a:effectLst>
                  <a:outerShdw blurRad="50800" dist="38100" dir="13500000" algn="br">
                    <a:srgbClr val="000000">
                      <a:alpha val="40000"/>
                    </a:srgbClr>
                  </a:outerShdw>
                </a:effectLst>
              </a:rPr>
              <a:t>                             </a:t>
            </a:r>
            <a:r>
              <a:rPr lang="en-IN" sz="4900" b="1" dirty="0" smtClean="0">
                <a:solidFill>
                  <a:srgbClr val="7030A0"/>
                </a:solidFill>
                <a:effectLst>
                  <a:outerShdw blurRad="50800" dist="38100" dir="13500000" algn="br">
                    <a:srgbClr val="000000">
                      <a:alpha val="40000"/>
                    </a:srgbClr>
                  </a:outerShdw>
                </a:effectLst>
              </a:rPr>
              <a:t>LOCATE </a:t>
            </a:r>
            <a:r>
              <a:rPr lang="en-IN" sz="4900" b="1" dirty="0">
                <a:solidFill>
                  <a:srgbClr val="7030A0"/>
                </a:solidFill>
                <a:effectLst>
                  <a:outerShdw blurRad="50800" dist="38100" dir="13500000" algn="br">
                    <a:srgbClr val="000000">
                      <a:alpha val="40000"/>
                    </a:srgbClr>
                  </a:outerShdw>
                </a:effectLst>
              </a:rPr>
              <a:t>YOUR BOOK(S)</a:t>
            </a:r>
            <a:br>
              <a:rPr lang="en-US" sz="2000" dirty="0">
                <a:solidFill>
                  <a:srgbClr val="7030A0"/>
                </a:solidFill>
              </a:rPr>
            </a:br>
            <a:r>
              <a:rPr lang="en-US" sz="3100" dirty="0" smtClean="0">
                <a:solidFill>
                  <a:srgbClr val="7030A0"/>
                </a:solidFill>
              </a:rPr>
              <a:t>                            </a:t>
            </a:r>
            <a:r>
              <a:rPr lang="en-US" sz="3100" b="1" u="sng" dirty="0" smtClean="0">
                <a:solidFill>
                  <a:srgbClr val="7030A0"/>
                </a:solidFill>
              </a:rPr>
              <a:t>“</a:t>
            </a:r>
            <a:r>
              <a:rPr lang="en-US" sz="3100" b="1" u="sng" dirty="0">
                <a:solidFill>
                  <a:srgbClr val="7030A0"/>
                </a:solidFill>
              </a:rPr>
              <a:t>HOW TO USE WEB OPAC”</a:t>
            </a:r>
            <a:br>
              <a:rPr lang="en-US" sz="3100" dirty="0">
                <a:solidFill>
                  <a:srgbClr val="7030A0"/>
                </a:solidFill>
              </a:rPr>
            </a:br>
            <a:r>
              <a:rPr lang="en-US" sz="2000" dirty="0" smtClean="0"/>
              <a:t>STEP </a:t>
            </a:r>
            <a:r>
              <a:rPr lang="en-US" sz="2000" dirty="0"/>
              <a:t>1 : </a:t>
            </a:r>
            <a:r>
              <a:rPr lang="en-US" sz="2000" dirty="0" smtClean="0"/>
              <a:t>     SEARCH </a:t>
            </a:r>
            <a:r>
              <a:rPr lang="en-US" sz="2000" dirty="0"/>
              <a:t>ON CGC WEBSITES:-  </a:t>
            </a:r>
            <a:r>
              <a:rPr lang="en-US" sz="2000" u="sng" dirty="0">
                <a:hlinkClick r:id="rId1"/>
              </a:rPr>
              <a:t>www.cgc.edu.in</a:t>
            </a:r>
            <a:r>
              <a:rPr lang="en-US" sz="2000" dirty="0"/>
              <a:t> OR </a:t>
            </a:r>
            <a:r>
              <a:rPr lang="en-US" sz="2000" u="sng" dirty="0">
                <a:hlinkClick r:id="rId2"/>
              </a:rPr>
              <a:t>cctmohali.org</a:t>
            </a:r>
            <a:r>
              <a:rPr lang="en-US" sz="2000" dirty="0"/>
              <a:t> .</a:t>
            </a:r>
            <a:br>
              <a:rPr lang="en-US" sz="2000" dirty="0"/>
            </a:br>
            <a:r>
              <a:rPr lang="en-US" sz="2000" dirty="0"/>
              <a:t>STEP 2 : </a:t>
            </a:r>
            <a:r>
              <a:rPr lang="en-US" sz="2000" dirty="0" smtClean="0"/>
              <a:t>     </a:t>
            </a:r>
            <a:r>
              <a:rPr lang="en-US" sz="2000" dirty="0"/>
              <a:t>CLICK ON ONLINE LIBRARY OR LIBRARY.</a:t>
            </a:r>
            <a:br>
              <a:rPr lang="en-US" sz="2000" dirty="0"/>
            </a:br>
            <a:r>
              <a:rPr lang="en-US" sz="2000" dirty="0"/>
              <a:t>STEP 3 : </a:t>
            </a:r>
            <a:r>
              <a:rPr lang="en-US" sz="2000" dirty="0" smtClean="0"/>
              <a:t>     IN THE SEARCH </a:t>
            </a:r>
            <a:r>
              <a:rPr lang="en-US" sz="2000" dirty="0"/>
              <a:t>BAR : </a:t>
            </a:r>
            <a:br>
              <a:rPr lang="en-US" sz="2000" dirty="0"/>
            </a:br>
            <a:r>
              <a:rPr lang="en-US" sz="2000" dirty="0" smtClean="0"/>
              <a:t>                    SEARCH </a:t>
            </a:r>
            <a:r>
              <a:rPr lang="en-US" sz="2000" dirty="0"/>
              <a:t>BY AUTHOR (SURNAME/FIRST NAME)</a:t>
            </a:r>
            <a:br>
              <a:rPr lang="en-US" sz="2000" dirty="0"/>
            </a:br>
            <a:r>
              <a:rPr lang="en-US" sz="2000" dirty="0" smtClean="0"/>
              <a:t>                     SEARCH </a:t>
            </a:r>
            <a:r>
              <a:rPr lang="en-US" sz="2000" dirty="0"/>
              <a:t>BY TITLE (DON’T USE A, AN, THE)</a:t>
            </a:r>
            <a:br>
              <a:rPr lang="en-US" sz="2000" dirty="0"/>
            </a:br>
            <a:r>
              <a:rPr lang="en-US" sz="2000" dirty="0" smtClean="0"/>
              <a:t>                    SEARCH </a:t>
            </a:r>
            <a:r>
              <a:rPr lang="en-US" sz="2000" dirty="0"/>
              <a:t>BY KEYWORD</a:t>
            </a:r>
            <a:br>
              <a:rPr lang="en-US" sz="2000" dirty="0"/>
            </a:br>
            <a:r>
              <a:rPr lang="en-US" sz="2000" dirty="0"/>
              <a:t>STEP 4 : </a:t>
            </a:r>
            <a:r>
              <a:rPr lang="en-US" sz="2000" dirty="0" smtClean="0"/>
              <a:t>     SELECT </a:t>
            </a:r>
            <a:r>
              <a:rPr lang="en-US" sz="2000" dirty="0"/>
              <a:t>THE BOOK OF YOUR CHOICE FROM YOUR CONCERNED LIBRARY ON </a:t>
            </a:r>
            <a:r>
              <a:rPr lang="en-US" sz="2000" dirty="0" smtClean="0"/>
              <a:t>                  </a:t>
            </a:r>
            <a:br>
              <a:rPr lang="en-US" sz="2000" dirty="0" smtClean="0"/>
            </a:br>
            <a:r>
              <a:rPr lang="en-US" sz="2000" dirty="0" smtClean="0"/>
              <a:t>                    THE RIGHT-HAND </a:t>
            </a:r>
            <a:r>
              <a:rPr lang="en-US" sz="2000" dirty="0"/>
              <a:t>SIDE FIELD (i.e., ALL) AND “GO”. </a:t>
            </a:r>
            <a:br>
              <a:rPr lang="en-US" sz="2000" dirty="0" smtClean="0"/>
            </a:br>
            <a:r>
              <a:rPr lang="en-US" sz="2000" dirty="0" smtClean="0"/>
              <a:t>STEP </a:t>
            </a:r>
            <a:r>
              <a:rPr lang="en-US" sz="2000" dirty="0"/>
              <a:t>5 : </a:t>
            </a:r>
            <a:r>
              <a:rPr lang="en-US" sz="2000" dirty="0" smtClean="0"/>
              <a:t>      SELECT BROWSE: </a:t>
            </a:r>
            <a:r>
              <a:rPr lang="en-US" sz="2000" dirty="0"/>
              <a:t>TO KNOW ABOUT COLLECTION BY </a:t>
            </a:r>
            <a:r>
              <a:rPr lang="en-US" sz="2000" dirty="0" smtClean="0"/>
              <a:t>AUTHOR, </a:t>
            </a:r>
            <a:r>
              <a:rPr lang="en-US" sz="2000" dirty="0"/>
              <a:t>TITLE, </a:t>
            </a:r>
            <a:br>
              <a:rPr lang="en-US" sz="2000" dirty="0" smtClean="0"/>
            </a:br>
            <a:r>
              <a:rPr lang="en-US" sz="2000" dirty="0" smtClean="0"/>
              <a:t>                      CLASSIFIED</a:t>
            </a:r>
            <a:r>
              <a:rPr lang="en-US" sz="2000" dirty="0"/>
              <a:t>, SUBJECT, PUBLISHER, PLACE.</a:t>
            </a:r>
            <a:br>
              <a:rPr lang="en-US" sz="2000" dirty="0"/>
            </a:br>
            <a:r>
              <a:rPr lang="en-US" sz="2000" dirty="0"/>
              <a:t>STEP 6 : </a:t>
            </a:r>
            <a:r>
              <a:rPr lang="en-US" sz="2000" dirty="0" smtClean="0"/>
              <a:t>      SELECT </a:t>
            </a:r>
            <a:r>
              <a:rPr lang="en-US" sz="2000" dirty="0"/>
              <a:t>MY </a:t>
            </a:r>
            <a:r>
              <a:rPr lang="en-US" sz="2000" dirty="0" smtClean="0"/>
              <a:t>ACCOUNT: </a:t>
            </a:r>
            <a:r>
              <a:rPr lang="en-US" sz="2000" dirty="0"/>
              <a:t>TO KNOW ABOUT THE BOOKS YOU HAVE </a:t>
            </a:r>
            <a:br>
              <a:rPr lang="en-US" sz="2000" dirty="0"/>
            </a:br>
            <a:r>
              <a:rPr lang="en-US" sz="2000" dirty="0" smtClean="0"/>
              <a:t>                     FACULTY </a:t>
            </a:r>
            <a:r>
              <a:rPr lang="en-US" sz="2000" dirty="0"/>
              <a:t>WILL ENTER EMPLOYEE CODE AS USER ID &amp; STUDENTS WILL </a:t>
            </a:r>
            <a:r>
              <a:rPr lang="en-US" sz="2000" dirty="0" smtClean="0"/>
              <a:t>  </a:t>
            </a:r>
            <a:br>
              <a:rPr lang="en-US" sz="2000" dirty="0" smtClean="0"/>
            </a:br>
            <a:r>
              <a:rPr lang="en-US" sz="2000" dirty="0" smtClean="0"/>
              <a:t>                     ENTER </a:t>
            </a:r>
            <a:r>
              <a:rPr lang="en-US" sz="2000" dirty="0"/>
              <a:t>ROLL NO. AS USER ID.</a:t>
            </a:r>
            <a:br>
              <a:rPr lang="en-US" sz="2000" dirty="0"/>
            </a:br>
            <a:r>
              <a:rPr lang="en-US" sz="2000" dirty="0" smtClean="0"/>
              <a:t>                     PASSWORD </a:t>
            </a:r>
            <a:r>
              <a:rPr lang="en-US" sz="2000" dirty="0"/>
              <a:t>IS SAME FOR ALL “</a:t>
            </a:r>
            <a:r>
              <a:rPr lang="en-US" sz="2000" dirty="0" err="1"/>
              <a:t>cgclib</a:t>
            </a:r>
            <a:r>
              <a:rPr lang="en-US" sz="2000" dirty="0"/>
              <a:t>”.</a:t>
            </a:r>
            <a:br>
              <a:rPr lang="en-US" sz="2000" dirty="0"/>
            </a:br>
            <a:r>
              <a:rPr lang="en-US" sz="2000" dirty="0" smtClean="0"/>
              <a:t>                    AFTER </a:t>
            </a:r>
            <a:r>
              <a:rPr lang="en-US" sz="2000" dirty="0"/>
              <a:t>LOGGING IN EVERYONE HAS THE OPTION TO CHANGE THEIR </a:t>
            </a:r>
            <a:r>
              <a:rPr lang="en-US" sz="2000" dirty="0" smtClean="0"/>
              <a:t>   </a:t>
            </a:r>
            <a:br>
              <a:rPr lang="en-US" sz="2000" dirty="0" smtClean="0"/>
            </a:br>
            <a:r>
              <a:rPr lang="en-US" sz="2000" dirty="0" smtClean="0"/>
              <a:t>                     PASSWORD</a:t>
            </a:r>
            <a:r>
              <a:rPr lang="en-US" sz="2000" dirty="0"/>
              <a:t>.</a:t>
            </a:r>
            <a:br>
              <a:rPr lang="en-US" sz="2000" dirty="0"/>
            </a:br>
            <a:r>
              <a:rPr lang="en-US" sz="2000" dirty="0" smtClean="0"/>
              <a:t>                                         </a:t>
            </a:r>
            <a:r>
              <a:rPr lang="en-US" sz="2000" u="sng" dirty="0" smtClean="0">
                <a:solidFill>
                  <a:srgbClr val="C00000"/>
                </a:solidFill>
              </a:rPr>
              <a:t>NOTE </a:t>
            </a:r>
            <a:r>
              <a:rPr lang="en-US" sz="2000" u="sng" dirty="0">
                <a:solidFill>
                  <a:srgbClr val="C00000"/>
                </a:solidFill>
              </a:rPr>
              <a:t>: DO NOT CLOSE THE WINDOW AFTER USE</a:t>
            </a:r>
            <a:br>
              <a:rPr lang="en-US" sz="2000" dirty="0"/>
            </a:br>
            <a:br>
              <a:rPr lang="en-US" sz="2000" dirty="0"/>
            </a:br>
            <a:endParaRPr lang="en-US" sz="2000" dirty="0"/>
          </a:p>
        </p:txBody>
      </p:sp>
    </p:spTree>
  </p:cSld>
  <p:clrMapOvr>
    <a:masterClrMapping/>
  </p:clrMapOvr>
  <p:transition advTm="1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68962"/>
          </a:xfrm>
        </p:spPr>
        <p:txBody>
          <a:bodyPr/>
          <a:lstStyle/>
          <a:p>
            <a:endParaRPr lang="en-US" dirty="0"/>
          </a:p>
        </p:txBody>
      </p:sp>
      <p:pic>
        <p:nvPicPr>
          <p:cNvPr id="2050" name="Picture 2" descr="E RESOURCES – KENDRIYA VIDYALAYA BINA LIBRARY"/>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447800" y="609600"/>
            <a:ext cx="6705600" cy="4343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cSld>
  <p:clrMapOvr>
    <a:masterClrMapping/>
  </p:clrMapOvr>
  <p:transition advTm="1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6202362"/>
          </a:xfrm>
        </p:spPr>
        <p:txBody>
          <a:bodyPr>
            <a:normAutofit fontScale="90000"/>
          </a:bodyPr>
          <a:lstStyle/>
          <a:p>
            <a:pPr algn="l"/>
            <a:r>
              <a:rPr lang="en-US" sz="3200" dirty="0" smtClean="0"/>
              <a:t>            </a:t>
            </a:r>
            <a:br>
              <a:rPr lang="en-US" sz="3200" dirty="0" smtClean="0"/>
            </a:br>
            <a:r>
              <a:rPr lang="en-US" sz="3200" dirty="0" smtClean="0"/>
              <a:t>                 </a:t>
            </a:r>
            <a:br>
              <a:rPr lang="en-US" sz="3200" dirty="0" smtClean="0"/>
            </a:br>
            <a:br>
              <a:rPr lang="en-US" sz="3200" dirty="0"/>
            </a:br>
            <a:br>
              <a:rPr lang="en-US" sz="3200" dirty="0" smtClean="0"/>
            </a:br>
            <a:r>
              <a:rPr lang="en-US" sz="3200" dirty="0" smtClean="0"/>
              <a:t> </a:t>
            </a:r>
            <a:r>
              <a:rPr lang="en-US" sz="5300" b="1" dirty="0" smtClean="0">
                <a:solidFill>
                  <a:srgbClr val="7030A0"/>
                </a:solidFill>
              </a:rPr>
              <a:t>E RESOURCES</a:t>
            </a:r>
            <a:br>
              <a:rPr lang="en-US" sz="3200" dirty="0" smtClean="0"/>
            </a:br>
            <a:r>
              <a:rPr lang="en-US" sz="2700" dirty="0" smtClean="0"/>
              <a:t>Number of e-books (</a:t>
            </a:r>
            <a:r>
              <a:rPr lang="en-US" sz="2700" b="1" dirty="0" smtClean="0"/>
              <a:t>WORLD E-BOOK LIBRARY</a:t>
            </a:r>
            <a:r>
              <a:rPr lang="en-US" sz="2700" dirty="0" smtClean="0"/>
              <a:t>)                  20 Lacs+</a:t>
            </a:r>
            <a:br>
              <a:rPr lang="en-US" sz="2700" dirty="0" smtClean="0"/>
            </a:br>
            <a:r>
              <a:rPr lang="en-US" sz="2700" dirty="0" smtClean="0"/>
              <a:t>Number of e-books (</a:t>
            </a:r>
            <a:r>
              <a:rPr lang="en-US" sz="2700" b="1" dirty="0" smtClean="0"/>
              <a:t>EBSCO</a:t>
            </a:r>
            <a:r>
              <a:rPr lang="en-US" sz="2700" dirty="0" smtClean="0"/>
              <a:t>)                                                      2,65,000 </a:t>
            </a:r>
            <a:br>
              <a:rPr lang="en-US" sz="2700" b="1" dirty="0"/>
            </a:br>
            <a:r>
              <a:rPr lang="en-US" sz="2700" dirty="0" smtClean="0"/>
              <a:t> NDL Membership E-BOOKs                                                         45 Lacs+</a:t>
            </a:r>
            <a:br>
              <a:rPr lang="en-US" sz="2700" dirty="0" smtClean="0"/>
            </a:br>
            <a:r>
              <a:rPr lang="en-US" sz="2700" dirty="0" smtClean="0"/>
              <a:t>Number of e-journals(</a:t>
            </a:r>
            <a:r>
              <a:rPr lang="en-US" sz="2700" b="1" dirty="0" smtClean="0"/>
              <a:t>DELNET</a:t>
            </a:r>
            <a:r>
              <a:rPr lang="en-US" sz="2700" dirty="0" smtClean="0"/>
              <a:t>)                                                    995</a:t>
            </a:r>
            <a:br>
              <a:rPr lang="en-US" sz="2700" dirty="0" smtClean="0"/>
            </a:br>
            <a:r>
              <a:rPr lang="en-US" sz="2700" dirty="0" smtClean="0"/>
              <a:t> e-journals(</a:t>
            </a:r>
            <a:r>
              <a:rPr lang="en-US" sz="2700" b="1" dirty="0" smtClean="0"/>
              <a:t>EBSCO</a:t>
            </a:r>
            <a:r>
              <a:rPr lang="en-US" sz="2700" dirty="0" smtClean="0"/>
              <a:t>)                                                                          2595+         </a:t>
            </a:r>
            <a:br>
              <a:rPr lang="en-US" sz="2700" dirty="0" smtClean="0"/>
            </a:br>
            <a:r>
              <a:rPr lang="en-US" sz="2700" dirty="0" smtClean="0"/>
              <a:t>Business Source Elite ( EBSCO)                                                      1056 </a:t>
            </a:r>
            <a:r>
              <a:rPr lang="en-US" sz="2700" b="1" dirty="0" smtClean="0"/>
              <a:t>NPTEL</a:t>
            </a:r>
            <a:r>
              <a:rPr lang="en-US" sz="2700" dirty="0" smtClean="0"/>
              <a:t> VIDEO LECTURES                                                                 3621</a:t>
            </a:r>
            <a:br>
              <a:rPr lang="en-US" sz="2700" dirty="0" smtClean="0"/>
            </a:br>
            <a:r>
              <a:rPr lang="en-US" sz="2700" dirty="0" smtClean="0"/>
              <a:t>CDs  ( of Books and Magazines)                                                    82</a:t>
            </a:r>
            <a:br>
              <a:rPr lang="en-US" sz="2700" dirty="0" smtClean="0"/>
            </a:br>
            <a:r>
              <a:rPr lang="en-US" sz="2700" b="1" dirty="0" smtClean="0"/>
              <a:t>TURNITIN</a:t>
            </a:r>
            <a:r>
              <a:rPr lang="en-US" sz="2700" dirty="0" smtClean="0"/>
              <a:t> Plagiarism Software</a:t>
            </a:r>
            <a:br>
              <a:rPr lang="en-US" sz="3200" dirty="0" smtClean="0"/>
            </a:br>
            <a:endParaRPr lang="en-US" sz="3200" dirty="0"/>
          </a:p>
        </p:txBody>
      </p:sp>
      <p:sp>
        <p:nvSpPr>
          <p:cNvPr id="3" name="AutoShape 2" descr="C:\Users\admin\Downloads\what-is-e-resource-1-320.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sp>
        <p:nvSpPr>
          <p:cNvPr id="5" name="AutoShape 6" descr="C:\Users\admin\Downloads\what-is-e-resource-1-320.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6" name="Picture 5"/>
          <p:cNvPicPr>
            <a:picLocks noChangeAspect="1"/>
          </p:cNvPicPr>
          <p:nvPr/>
        </p:nvPicPr>
        <p:blipFill>
          <a:blip r:embed="rId1"/>
          <a:stretch>
            <a:fillRect/>
          </a:stretch>
        </p:blipFill>
        <p:spPr>
          <a:xfrm>
            <a:off x="5105400" y="183783"/>
            <a:ext cx="3048000" cy="2026017"/>
          </a:xfrm>
          <a:prstGeom prst="rect">
            <a:avLst/>
          </a:prstGeom>
        </p:spPr>
      </p:pic>
    </p:spTree>
  </p:cSld>
  <p:clrMapOvr>
    <a:masterClrMapping/>
  </p:clrMapOvr>
  <p:transition advTm="1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98"/>
          <p:cNvPicPr/>
          <p:nvPr/>
        </p:nvPicPr>
        <p:blipFill>
          <a:blip r:embed="rId1" cstate="print"/>
          <a:stretch>
            <a:fillRect/>
          </a:stretch>
        </p:blipFill>
        <p:spPr>
          <a:xfrm>
            <a:off x="1295400" y="381001"/>
            <a:ext cx="6906895" cy="53340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14" name="Picture 13"/>
          <p:cNvPicPr>
            <a:picLocks noChangeAspect="1"/>
          </p:cNvPicPr>
          <p:nvPr/>
        </p:nvPicPr>
        <p:blipFill>
          <a:blip r:embed="rId2"/>
          <a:stretch>
            <a:fillRect/>
          </a:stretch>
        </p:blipFill>
        <p:spPr>
          <a:xfrm>
            <a:off x="668655" y="914400"/>
            <a:ext cx="7784465" cy="5943600"/>
          </a:xfrm>
          <a:prstGeom prst="rect">
            <a:avLst/>
          </a:prstGeom>
        </p:spPr>
      </p:pic>
    </p:spTree>
  </p:cSld>
  <p:clrMapOvr>
    <a:masterClrMapping/>
  </p:clrMapOvr>
  <p:transition advTm="1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304800"/>
            <a:ext cx="8839200" cy="513715"/>
          </a:xfrm>
          <a:prstGeom prst="rect">
            <a:avLst/>
          </a:prstGeom>
        </p:spPr>
        <p:txBody>
          <a:bodyPr wrap="square">
            <a:noAutofit/>
          </a:bodyPr>
          <a:lstStyle/>
          <a:p>
            <a:r>
              <a:rPr lang="en-US" sz="3200" b="1" dirty="0" smtClean="0">
                <a:solidFill>
                  <a:schemeClr val="accent4">
                    <a:lumMod val="50000"/>
                  </a:schemeClr>
                </a:solidFill>
                <a:latin typeface="Algerian" panose="04020705040A02060702" pitchFamily="82" charset="0"/>
              </a:rPr>
              <a:t>         E-RESOURCES --- LOGIN CREDENTIALS</a:t>
            </a:r>
            <a:endParaRPr lang="en-US" sz="3200" b="1" dirty="0" smtClean="0">
              <a:solidFill>
                <a:schemeClr val="accent4">
                  <a:lumMod val="50000"/>
                </a:schemeClr>
              </a:solidFill>
              <a:latin typeface="Algerian" panose="04020705040A02060702" pitchFamily="82" charset="0"/>
            </a:endParaRPr>
          </a:p>
          <a:p>
            <a:endParaRPr lang="en-US" sz="1600" dirty="0"/>
          </a:p>
          <a:p>
            <a:pPr lvl="0"/>
            <a:endParaRPr lang="en-US" sz="2000" dirty="0">
              <a:latin typeface="Arial Narrow" panose="020B0606020202030204" pitchFamily="34" charset="0"/>
            </a:endParaRPr>
          </a:p>
        </p:txBody>
      </p:sp>
      <p:pic>
        <p:nvPicPr>
          <p:cNvPr id="7" name="Picture 6"/>
          <p:cNvPicPr>
            <a:picLocks noChangeAspect="1"/>
          </p:cNvPicPr>
          <p:nvPr/>
        </p:nvPicPr>
        <p:blipFill>
          <a:blip r:embed="rId1"/>
          <a:stretch>
            <a:fillRect/>
          </a:stretch>
        </p:blipFill>
        <p:spPr>
          <a:xfrm>
            <a:off x="852805" y="839470"/>
            <a:ext cx="7964805" cy="5956300"/>
          </a:xfrm>
          <a:prstGeom prst="rect">
            <a:avLst/>
          </a:prstGeom>
        </p:spPr>
      </p:pic>
    </p:spTree>
  </p:cSld>
  <p:clrMapOvr>
    <a:masterClrMapping/>
  </p:clrMapOvr>
  <p:transition advTm="1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8800" dirty="0" smtClean="0"/>
              <a:t> </a:t>
            </a:r>
            <a:br>
              <a:rPr lang="en-US" sz="3600" dirty="0" smtClean="0"/>
            </a:br>
            <a:br>
              <a:rPr lang="en-US" sz="3600" dirty="0" smtClean="0"/>
            </a:br>
            <a:r>
              <a:rPr lang="en-US" sz="3100" dirty="0" smtClean="0"/>
              <a:t>The </a:t>
            </a:r>
            <a:r>
              <a:rPr lang="en-US" sz="3100" dirty="0"/>
              <a:t>library has subscription of DELNET database via link </a:t>
            </a:r>
            <a:r>
              <a:rPr lang="en-US" sz="3100" u="sng" dirty="0">
                <a:hlinkClick r:id="rId1"/>
              </a:rPr>
              <a:t>http://www.delnet.in</a:t>
            </a:r>
            <a:r>
              <a:rPr lang="en-US" sz="3100" dirty="0"/>
              <a:t>  since the year 2013 and is subscribing e-journals and e-books through World e-book library via link </a:t>
            </a:r>
            <a:r>
              <a:rPr lang="en-US" sz="3100" u="sng" dirty="0">
                <a:hlinkClick r:id="rId2"/>
              </a:rPr>
              <a:t>http://database.worldlibrary.org/</a:t>
            </a:r>
            <a:r>
              <a:rPr lang="en-US" sz="3100" dirty="0"/>
              <a:t>  and Gale journals via URL </a:t>
            </a:r>
            <a:r>
              <a:rPr lang="en-US" sz="3200" u="sng" dirty="0">
                <a:hlinkClick r:id="rId3"/>
              </a:rPr>
              <a:t>https://link.gale.com/apps/menu?u=chandigarhengg</a:t>
            </a:r>
            <a:br>
              <a:rPr lang="en-US" sz="3200" dirty="0"/>
            </a:br>
            <a:endParaRPr lang="en-US" sz="3100"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8800" y="152400"/>
            <a:ext cx="5486400" cy="2057400"/>
          </a:xfrm>
          <a:prstGeom prst="rect">
            <a:avLst/>
          </a:prstGeom>
        </p:spPr>
      </p:pic>
    </p:spTree>
  </p:cSld>
  <p:clrMapOvr>
    <a:masterClrMapping/>
  </p:clrMapOvr>
  <p:transition advTm="1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fontScale="90000"/>
          </a:bodyPr>
          <a:lstStyle/>
          <a:p>
            <a:br>
              <a:rPr lang="en-US" sz="7300" b="1" u="sng" dirty="0" smtClean="0"/>
            </a:br>
            <a:br>
              <a:rPr lang="en-US" sz="7300" b="1" u="sng" dirty="0"/>
            </a:br>
            <a:r>
              <a:rPr lang="en-US" sz="7300" b="1" u="sng" dirty="0" smtClean="0">
                <a:solidFill>
                  <a:srgbClr val="00B0F0"/>
                </a:solidFill>
              </a:rPr>
              <a:t>EBSCO </a:t>
            </a:r>
            <a:r>
              <a:rPr lang="en-US" sz="7300" b="1" u="sng" dirty="0">
                <a:solidFill>
                  <a:srgbClr val="00B0F0"/>
                </a:solidFill>
              </a:rPr>
              <a:t>DATABASE </a:t>
            </a:r>
            <a:br>
              <a:rPr lang="en-US" b="1" u="sng" dirty="0" smtClean="0"/>
            </a:br>
            <a:r>
              <a:rPr lang="en-US" sz="3600" dirty="0" smtClean="0"/>
              <a:t>EBSCO </a:t>
            </a:r>
            <a:r>
              <a:rPr lang="en-US" sz="3600" dirty="0"/>
              <a:t>resources can also be remotely accessed on EBSCO App. or on </a:t>
            </a:r>
            <a:r>
              <a:rPr lang="en-US" sz="3600" dirty="0" smtClean="0"/>
              <a:t>the link </a:t>
            </a:r>
            <a:r>
              <a:rPr lang="en-US" sz="3600" u="sng" dirty="0">
                <a:hlinkClick r:id="rId1"/>
              </a:rPr>
              <a:t>http://search.ebscohost.com</a:t>
            </a:r>
            <a:r>
              <a:rPr lang="en-US" sz="3600" u="sng" dirty="0"/>
              <a:t>.</a:t>
            </a:r>
            <a:br>
              <a:rPr lang="en-US" sz="3600" dirty="0"/>
            </a:br>
            <a:r>
              <a:rPr lang="en-US" sz="3600" dirty="0"/>
              <a:t>It provides scholarly </a:t>
            </a:r>
            <a:r>
              <a:rPr lang="en-US" sz="3600" dirty="0" smtClean="0"/>
              <a:t>3000 e-journals, </a:t>
            </a:r>
            <a:r>
              <a:rPr lang="en-US" sz="3600" dirty="0"/>
              <a:t>working papers, </a:t>
            </a:r>
            <a:r>
              <a:rPr lang="en-US" sz="3600" dirty="0" smtClean="0"/>
              <a:t>reports, </a:t>
            </a:r>
            <a:r>
              <a:rPr lang="en-US" sz="3600" dirty="0"/>
              <a:t>and datasets, and millions of digitized historical primary sources, including </a:t>
            </a:r>
            <a:r>
              <a:rPr lang="en-US" sz="3600" dirty="0" smtClean="0"/>
              <a:t>2,65,000 e-books.</a:t>
            </a:r>
            <a:br>
              <a:rPr lang="en-US" sz="3600" dirty="0"/>
            </a:br>
            <a:endParaRPr lang="en-US" sz="36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274638"/>
            <a:ext cx="3505199" cy="1744540"/>
          </a:xfrm>
          <a:prstGeom prst="rect">
            <a:avLst/>
          </a:prstGeom>
        </p:spPr>
      </p:pic>
    </p:spTree>
  </p:cSld>
  <p:clrMapOvr>
    <a:masterClrMapping/>
  </p:clrMapOvr>
  <p:transition advTm="1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228600" y="304800"/>
            <a:ext cx="8534399" cy="6172200"/>
          </a:xfrm>
          <a:prstGeom prst="rect">
            <a:avLst/>
          </a:prstGeom>
          <a:ln w="88900" cap="sq" cmpd="thickThin">
            <a:solidFill>
              <a:srgbClr val="000000"/>
            </a:solidFill>
            <a:prstDash val="solid"/>
            <a:miter lim="800000"/>
            <a:headEnd/>
            <a:tailEnd/>
          </a:ln>
          <a:effectLst>
            <a:innerShdw blurRad="76200">
              <a:srgbClr val="000000"/>
            </a:innerShdw>
          </a:effectLst>
        </p:spPr>
      </p:pic>
    </p:spTree>
  </p:cSld>
  <p:clrMapOvr>
    <a:masterClrMapping/>
  </p:clrMapOvr>
  <p:transition advTm="1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44962"/>
          </a:xfrm>
        </p:spPr>
        <p:txBody>
          <a:bodyPr/>
          <a:lstStyle/>
          <a:p>
            <a:endParaRPr lang="en-US" dirty="0"/>
          </a:p>
        </p:txBody>
      </p:sp>
      <p:sp>
        <p:nvSpPr>
          <p:cNvPr id="3" name="Content Placeholder 2"/>
          <p:cNvSpPr>
            <a:spLocks noGrp="1"/>
          </p:cNvSpPr>
          <p:nvPr>
            <p:ph idx="1"/>
          </p:nvPr>
        </p:nvSpPr>
        <p:spPr>
          <a:xfrm>
            <a:off x="457200" y="1600200"/>
            <a:ext cx="8229600" cy="4953000"/>
          </a:xfrm>
        </p:spPr>
        <p:txBody>
          <a:bodyPr>
            <a:normAutofit lnSpcReduction="10000"/>
          </a:bodyPr>
          <a:lstStyle/>
          <a:p>
            <a:endParaRPr lang="en-US" sz="1600" b="1" u="sng" dirty="0" smtClean="0"/>
          </a:p>
          <a:p>
            <a:endParaRPr lang="en-US" sz="1600" b="1" u="sng" dirty="0"/>
          </a:p>
          <a:p>
            <a:endParaRPr lang="en-US" sz="1600" b="1" u="sng" dirty="0" smtClean="0"/>
          </a:p>
          <a:p>
            <a:endParaRPr lang="en-US" sz="1600" b="1" u="sng" dirty="0"/>
          </a:p>
          <a:p>
            <a:endParaRPr lang="en-US" sz="1600" b="1" u="sng" dirty="0" smtClean="0"/>
          </a:p>
          <a:p>
            <a:endParaRPr lang="en-US" sz="1600" b="1" u="sng" dirty="0"/>
          </a:p>
          <a:p>
            <a:endParaRPr lang="en-US" sz="1600" b="1" u="sng" dirty="0" smtClean="0"/>
          </a:p>
          <a:p>
            <a:endParaRPr lang="en-US" sz="1600" b="1" u="sng" dirty="0"/>
          </a:p>
          <a:p>
            <a:endParaRPr lang="en-US" sz="1600" b="1" u="sng" dirty="0" smtClean="0"/>
          </a:p>
          <a:p>
            <a:endParaRPr lang="en-US" sz="1600" b="1" u="sng" dirty="0"/>
          </a:p>
          <a:p>
            <a:endParaRPr lang="en-US" sz="1600" b="1" u="sng" dirty="0" smtClean="0"/>
          </a:p>
          <a:p>
            <a:r>
              <a:rPr lang="en-US" sz="2000" b="1" u="sng" dirty="0" smtClean="0"/>
              <a:t>The </a:t>
            </a:r>
            <a:r>
              <a:rPr lang="en-US" sz="2000" b="1" u="sng" dirty="0"/>
              <a:t>online library provides</a:t>
            </a:r>
            <a:r>
              <a:rPr lang="en-US" sz="2000" b="1" dirty="0"/>
              <a:t> live access to CCT LIBRARY Collection on institution website </a:t>
            </a:r>
            <a:r>
              <a:rPr lang="en-US" sz="2000" b="1" u="sng" dirty="0">
                <a:hlinkClick r:id="rId1"/>
              </a:rPr>
              <a:t>http://cgc.edu.in/</a:t>
            </a:r>
            <a:r>
              <a:rPr lang="en-US" sz="2000" b="1" dirty="0"/>
              <a:t>.</a:t>
            </a:r>
            <a:r>
              <a:rPr lang="en-US" sz="2000" dirty="0"/>
              <a:t> Students and Faculty can get online information about Books/CD’s/E Books/ Journals/ E journals dealing with various subjects. Library works on </a:t>
            </a:r>
            <a:r>
              <a:rPr lang="en-US" sz="2000" b="1" dirty="0"/>
              <a:t>LIBSYS </a:t>
            </a:r>
            <a:r>
              <a:rPr lang="en-US" sz="2000" b="1" dirty="0" smtClean="0"/>
              <a:t>software. The</a:t>
            </a:r>
            <a:r>
              <a:rPr lang="en-US" sz="2000" dirty="0" smtClean="0"/>
              <a:t> library </a:t>
            </a:r>
            <a:r>
              <a:rPr lang="en-US" sz="2000" dirty="0"/>
              <a:t>has </a:t>
            </a:r>
            <a:r>
              <a:rPr lang="en-US" sz="2000" b="1" dirty="0"/>
              <a:t>2</a:t>
            </a:r>
            <a:r>
              <a:rPr lang="en-US" sz="2000" b="1" dirty="0" smtClean="0"/>
              <a:t> </a:t>
            </a:r>
            <a:r>
              <a:rPr lang="en-US" sz="2000" b="1" dirty="0"/>
              <a:t>CCTV’s</a:t>
            </a:r>
            <a:r>
              <a:rPr lang="en-US" sz="2000" dirty="0"/>
              <a:t> cameras to keep a close watch on the </a:t>
            </a:r>
            <a:r>
              <a:rPr lang="en-US" sz="2000" dirty="0" smtClean="0"/>
              <a:t>users to </a:t>
            </a:r>
            <a:r>
              <a:rPr lang="en-US" sz="2000" dirty="0"/>
              <a:t>minimize the losses and mutilation of reading </a:t>
            </a:r>
            <a:r>
              <a:rPr lang="en-US" sz="2000" dirty="0" smtClean="0"/>
              <a:t>material.</a:t>
            </a:r>
            <a:endParaRPr lang="en-US" sz="2000" dirty="0"/>
          </a:p>
        </p:txBody>
      </p:sp>
      <p:pic>
        <p:nvPicPr>
          <p:cNvPr id="39" name="Picture 39" descr="IMG_256"/>
          <p:cNvPicPr>
            <a:picLocks noChangeAspect="1"/>
          </p:cNvPicPr>
          <p:nvPr/>
        </p:nvPicPr>
        <p:blipFill>
          <a:blip r:embed="rId2"/>
          <a:stretch>
            <a:fillRect/>
          </a:stretch>
        </p:blipFill>
        <p:spPr>
          <a:xfrm>
            <a:off x="657225" y="685800"/>
            <a:ext cx="7869555" cy="3565525"/>
          </a:xfrm>
          <a:prstGeom prst="round2DiagRect">
            <a:avLst>
              <a:gd name="adj1" fmla="val 16667"/>
              <a:gd name="adj2" fmla="val 0"/>
            </a:avLst>
          </a:prstGeom>
          <a:ln w="38100" cap="sq">
            <a:solidFill>
              <a:schemeClr val="bg2">
                <a:lumMod val="25000"/>
              </a:schemeClr>
            </a:solidFill>
            <a:miter lim="800000"/>
            <a:headEnd/>
            <a:tailEnd/>
          </a:ln>
          <a:effectLst>
            <a:outerShdw blurRad="254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553200"/>
          </a:xfrm>
        </p:spPr>
        <p:txBody>
          <a:bodyPr>
            <a:normAutofit/>
          </a:bodyPr>
          <a:lstStyle/>
          <a:p>
            <a:br>
              <a:rPr lang="en-US" sz="5300" b="1" u="sng" dirty="0"/>
            </a:br>
            <a:br>
              <a:rPr lang="en-US" sz="5300" b="1" u="sng" dirty="0" smtClean="0"/>
            </a:br>
            <a:r>
              <a:rPr lang="en-US" sz="5300" b="1" u="sng" dirty="0" smtClean="0"/>
              <a:t>A</a:t>
            </a:r>
            <a:r>
              <a:rPr lang="en-US" sz="4800" b="1" u="sng" dirty="0" smtClean="0"/>
              <a:t>NTI-PLAGIARISM SOFTWARE</a:t>
            </a:r>
            <a:br>
              <a:rPr lang="en-US" dirty="0" smtClean="0"/>
            </a:br>
            <a:r>
              <a:rPr lang="en-US" sz="3100" dirty="0" smtClean="0">
                <a:solidFill>
                  <a:srgbClr val="FF0000"/>
                </a:solidFill>
              </a:rPr>
              <a:t>To </a:t>
            </a:r>
            <a:r>
              <a:rPr lang="en-US" sz="3100" dirty="0">
                <a:solidFill>
                  <a:srgbClr val="FF0000"/>
                </a:solidFill>
              </a:rPr>
              <a:t>promote and support the research activities, CGC as a remedial measure has provided access to anti-plagiarism software </a:t>
            </a:r>
            <a:r>
              <a:rPr lang="en-US" sz="3100" b="1" dirty="0">
                <a:solidFill>
                  <a:srgbClr val="FF0000"/>
                </a:solidFill>
              </a:rPr>
              <a:t>TURNITIN s</a:t>
            </a:r>
            <a:r>
              <a:rPr lang="en-US" sz="3100" dirty="0">
                <a:solidFill>
                  <a:srgbClr val="FF0000"/>
                </a:solidFill>
              </a:rPr>
              <a:t>ince 2020.It is one such software, which is being successfully used at the global level to cross-check a vast database for identifying plagiarized portions in one’s research.</a:t>
            </a:r>
            <a:br>
              <a:rPr lang="en-US" sz="3100" dirty="0">
                <a:solidFill>
                  <a:srgbClr val="FF0000"/>
                </a:solidFill>
              </a:rPr>
            </a:br>
            <a:endParaRPr lang="en-US" sz="3100" dirty="0">
              <a:solidFill>
                <a:srgbClr val="FF0000"/>
              </a:solidFill>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24000" y="533400"/>
            <a:ext cx="5943600" cy="1371600"/>
          </a:xfrm>
          <a:prstGeom prst="rect">
            <a:avLst/>
          </a:prstGeom>
        </p:spPr>
      </p:pic>
    </p:spTree>
  </p:cSld>
  <p:clrMapOvr>
    <a:masterClrMapping/>
  </p:clrMapOvr>
  <p:transition advTm="100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9962"/>
          </a:xfrm>
        </p:spPr>
        <p:txBody>
          <a:bodyPr>
            <a:normAutofit/>
          </a:bodyPr>
          <a:lstStyle/>
          <a:p>
            <a:br>
              <a:rPr lang="en-US" b="1" u="sng" dirty="0" smtClean="0"/>
            </a:br>
            <a:br>
              <a:rPr lang="en-US" b="1" u="sng" dirty="0"/>
            </a:br>
            <a:br>
              <a:rPr lang="en-US" b="1" u="sng" dirty="0" smtClean="0"/>
            </a:br>
            <a:r>
              <a:rPr lang="en-US" b="1" dirty="0"/>
              <a:t>  </a:t>
            </a:r>
            <a:br>
              <a:rPr lang="en-US" b="1" dirty="0" smtClean="0"/>
            </a:br>
            <a:r>
              <a:rPr lang="en-US" sz="3600" dirty="0" smtClean="0"/>
              <a:t>Lakhs </a:t>
            </a:r>
            <a:r>
              <a:rPr lang="en-US" sz="3600" dirty="0"/>
              <a:t>of e-books can be accessed through NDL via link </a:t>
            </a:r>
            <a:r>
              <a:rPr lang="en-US" sz="3600" u="sng" dirty="0">
                <a:hlinkClick r:id="rId1"/>
              </a:rPr>
              <a:t>http://ndl.iitkgp.ac.in//</a:t>
            </a:r>
            <a:r>
              <a:rPr lang="en-US" sz="3600" dirty="0"/>
              <a:t>. </a:t>
            </a:r>
            <a:br>
              <a:rPr lang="en-US" sz="3600" dirty="0"/>
            </a:br>
            <a:r>
              <a:rPr lang="en-US" sz="3600" dirty="0"/>
              <a:t> </a:t>
            </a:r>
            <a:br>
              <a:rPr lang="en-US" sz="3600" dirty="0"/>
            </a:br>
            <a:r>
              <a:rPr lang="en-US" sz="3600" dirty="0" smtClean="0"/>
              <a:t>INSTITUTIONAL NDL MEMBERSHIP NUMBER  :</a:t>
            </a:r>
            <a:r>
              <a:rPr lang="en-US" dirty="0" smtClean="0">
                <a:solidFill>
                  <a:srgbClr val="C00000"/>
                </a:solidFill>
              </a:rPr>
              <a:t>INPBNC3ADJJC9BP</a:t>
            </a:r>
            <a:endParaRPr lang="en-US" sz="3600" dirty="0">
              <a:solidFill>
                <a:srgbClr val="C00000"/>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74638"/>
            <a:ext cx="8229600" cy="2578100"/>
          </a:xfrm>
          <a:prstGeom prst="rect">
            <a:avLst/>
          </a:prstGeom>
        </p:spPr>
      </p:pic>
    </p:spTree>
  </p:cSld>
  <p:clrMapOvr>
    <a:masterClrMapping/>
  </p:clrMapOvr>
  <p:transition advTm="100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019800"/>
          </a:xfrm>
        </p:spPr>
        <p:txBody>
          <a:bodyPr>
            <a:normAutofit fontScale="90000"/>
          </a:bodyPr>
          <a:lstStyle/>
          <a:p>
            <a:br>
              <a:rPr lang="en-US" sz="7200" b="1" dirty="0" smtClean="0"/>
            </a:br>
            <a:br>
              <a:rPr lang="en-US" sz="7200" b="1" dirty="0"/>
            </a:br>
            <a:br>
              <a:rPr lang="en-US" sz="7200" b="1" dirty="0" smtClean="0"/>
            </a:br>
            <a:r>
              <a:rPr lang="en-US" b="1" dirty="0" smtClean="0"/>
              <a:t>NPTEL</a:t>
            </a:r>
            <a:r>
              <a:rPr lang="en-US" dirty="0" smtClean="0"/>
              <a:t> </a:t>
            </a:r>
            <a:r>
              <a:rPr lang="en-US" b="1" dirty="0"/>
              <a:t>Video </a:t>
            </a:r>
            <a:r>
              <a:rPr lang="en-US" b="1" dirty="0" smtClean="0"/>
              <a:t>lectures</a:t>
            </a:r>
            <a:br>
              <a:rPr lang="en-US" dirty="0" smtClean="0"/>
            </a:br>
            <a:r>
              <a:rPr lang="en-US" b="1" dirty="0" smtClean="0">
                <a:solidFill>
                  <a:srgbClr val="7030A0"/>
                </a:solidFill>
              </a:rPr>
              <a:t>Stream wise </a:t>
            </a:r>
            <a:r>
              <a:rPr lang="en-US" b="1" dirty="0">
                <a:solidFill>
                  <a:srgbClr val="7030A0"/>
                </a:solidFill>
              </a:rPr>
              <a:t>NPTEL </a:t>
            </a:r>
            <a:br>
              <a:rPr lang="en-US" b="1" dirty="0" smtClean="0">
                <a:solidFill>
                  <a:srgbClr val="7030A0"/>
                </a:solidFill>
              </a:rPr>
            </a:br>
            <a:r>
              <a:rPr lang="en-US" b="1" dirty="0" smtClean="0">
                <a:solidFill>
                  <a:srgbClr val="7030A0"/>
                </a:solidFill>
              </a:rPr>
              <a:t>2203 </a:t>
            </a:r>
            <a:r>
              <a:rPr lang="en-US" b="1" dirty="0">
                <a:solidFill>
                  <a:srgbClr val="7030A0"/>
                </a:solidFill>
              </a:rPr>
              <a:t>video lectures can be accessed </a:t>
            </a:r>
            <a:r>
              <a:rPr lang="en-US" b="1" dirty="0" smtClean="0">
                <a:solidFill>
                  <a:srgbClr val="7030A0"/>
                </a:solidFill>
              </a:rPr>
              <a:t>via</a:t>
            </a:r>
            <a:br>
              <a:rPr lang="en-US" b="1" dirty="0" smtClean="0">
                <a:solidFill>
                  <a:schemeClr val="bg2">
                    <a:lumMod val="25000"/>
                  </a:schemeClr>
                </a:solidFill>
              </a:rPr>
            </a:br>
            <a:r>
              <a:rPr lang="en-US" dirty="0" smtClean="0"/>
              <a:t> FTP LINK </a:t>
            </a:r>
            <a:r>
              <a:rPr lang="en-US" dirty="0"/>
              <a:t>- </a:t>
            </a:r>
            <a:r>
              <a:rPr lang="en-US" u="sng" dirty="0">
                <a:hlinkClick r:id="rId1"/>
              </a:rPr>
              <a:t>ftp://192.168.100.14</a:t>
            </a:r>
            <a:br>
              <a:rPr lang="en-US" dirty="0"/>
            </a:br>
            <a:r>
              <a:rPr lang="en-US" dirty="0"/>
              <a:t> </a:t>
            </a:r>
            <a:br>
              <a:rPr lang="en-US" dirty="0"/>
            </a:b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700" y="762000"/>
            <a:ext cx="7848600" cy="2163762"/>
          </a:xfrm>
          <a:prstGeom prst="rect">
            <a:avLst/>
          </a:prstGeom>
        </p:spPr>
      </p:pic>
    </p:spTree>
  </p:cSld>
  <p:clrMapOvr>
    <a:masterClrMapping/>
  </p:clrMapOvr>
  <p:transition advTm="100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Autofit/>
          </a:bodyPr>
          <a:lstStyle/>
          <a:p>
            <a:pPr algn="l"/>
            <a:r>
              <a:rPr lang="en-US" sz="4000" b="1" dirty="0" smtClean="0"/>
              <a:t>                                   </a:t>
            </a:r>
            <a:br>
              <a:rPr lang="en-US" sz="4000" b="1" dirty="0" smtClean="0"/>
            </a:br>
            <a:br>
              <a:rPr lang="en-US" sz="4000" b="1" dirty="0"/>
            </a:br>
            <a:br>
              <a:rPr lang="en-US" sz="4000" b="1" dirty="0" smtClean="0"/>
            </a:br>
            <a:r>
              <a:rPr lang="en-US" sz="4000" b="1" dirty="0"/>
              <a:t> </a:t>
            </a:r>
            <a:r>
              <a:rPr lang="en-US" sz="4000" b="1" dirty="0" smtClean="0"/>
              <a:t>                     Repository Links </a:t>
            </a:r>
            <a:br>
              <a:rPr lang="en-US" sz="2400" dirty="0" smtClean="0"/>
            </a:br>
            <a:r>
              <a:rPr lang="en-US" sz="2400" dirty="0" smtClean="0"/>
              <a:t>1   </a:t>
            </a:r>
            <a:r>
              <a:rPr lang="en-US" sz="2000" dirty="0" smtClean="0"/>
              <a:t>e-PG </a:t>
            </a:r>
            <a:r>
              <a:rPr lang="en-US" sz="2000" dirty="0" err="1" smtClean="0"/>
              <a:t>Pathshala</a:t>
            </a:r>
            <a:r>
              <a:rPr lang="en-US" sz="2000" dirty="0" smtClean="0"/>
              <a:t>     </a:t>
            </a:r>
            <a:r>
              <a:rPr lang="en-US" sz="2000" u="sng" dirty="0" smtClean="0">
                <a:hlinkClick r:id="rId1"/>
              </a:rPr>
              <a:t>https://epgp.inflibnet.ac.in</a:t>
            </a:r>
            <a:br>
              <a:rPr lang="en-US" sz="2000" dirty="0" smtClean="0"/>
            </a:br>
            <a:r>
              <a:rPr lang="en-US" sz="2000" dirty="0" smtClean="0"/>
              <a:t>2  e-</a:t>
            </a:r>
            <a:r>
              <a:rPr lang="en-US" sz="2000" dirty="0" err="1" smtClean="0"/>
              <a:t>Shodh</a:t>
            </a:r>
            <a:r>
              <a:rPr lang="en-US" sz="2000" dirty="0" smtClean="0"/>
              <a:t> Sindhu    </a:t>
            </a:r>
            <a:r>
              <a:rPr lang="en-US" sz="2000" u="sng" dirty="0" smtClean="0">
                <a:hlinkClick r:id="rId2"/>
              </a:rPr>
              <a:t>https://ess.inflibnet.ac.in</a:t>
            </a:r>
            <a:br>
              <a:rPr lang="en-US" sz="2000" dirty="0" smtClean="0"/>
            </a:br>
            <a:r>
              <a:rPr lang="en-US" sz="2000" dirty="0" smtClean="0"/>
              <a:t>3  Search Engine for PDF Books   </a:t>
            </a:r>
            <a:r>
              <a:rPr lang="en-US" sz="2000" u="sng" dirty="0" smtClean="0"/>
              <a:t>www.pdfdrive.com</a:t>
            </a:r>
            <a:br>
              <a:rPr lang="en-US" sz="2000" dirty="0" smtClean="0"/>
            </a:br>
            <a:r>
              <a:rPr lang="en-US" sz="2000" u="sng" dirty="0" smtClean="0"/>
              <a:t>4  </a:t>
            </a:r>
            <a:r>
              <a:rPr lang="en-US" sz="2000" u="sng" dirty="0" smtClean="0">
                <a:hlinkClick r:id="rId3"/>
              </a:rPr>
              <a:t>National Digital Library of India      https://ndl.iitkgp.ac.in</a:t>
            </a:r>
            <a:br>
              <a:rPr lang="en-US" sz="2000" dirty="0" smtClean="0"/>
            </a:br>
            <a:r>
              <a:rPr lang="en-US" sz="2000" dirty="0" smtClean="0"/>
              <a:t>5  </a:t>
            </a:r>
            <a:r>
              <a:rPr lang="en-US" sz="2000" dirty="0" err="1" smtClean="0">
                <a:hlinkClick r:id="rId4"/>
              </a:rPr>
              <a:t>ShodhGanga</a:t>
            </a:r>
            <a:r>
              <a:rPr lang="en-US" sz="2000" dirty="0" smtClean="0">
                <a:hlinkClick r:id="rId4"/>
              </a:rPr>
              <a:t>      </a:t>
            </a:r>
            <a:r>
              <a:rPr lang="en-US" sz="2000" u="sng" dirty="0" smtClean="0">
                <a:hlinkClick r:id="rId4"/>
              </a:rPr>
              <a:t>https://shodhganga.inflibnet.ac.in/</a:t>
            </a:r>
            <a:br>
              <a:rPr lang="en-US" sz="2000" dirty="0" smtClean="0"/>
            </a:br>
            <a:r>
              <a:rPr lang="en-US" sz="2000" dirty="0" smtClean="0"/>
              <a:t>6  Discover scientific knowledge and stay connected to the world of science   https://www.researchgate.net/</a:t>
            </a:r>
            <a:br>
              <a:rPr lang="en-US" sz="2000" dirty="0" smtClean="0"/>
            </a:br>
            <a:r>
              <a:rPr lang="en-US" sz="2000" dirty="0" smtClean="0"/>
              <a:t>7  Free e books(60000+)</a:t>
            </a:r>
            <a:r>
              <a:rPr lang="en-US" sz="2000" u="sng" dirty="0" smtClean="0"/>
              <a:t>https://www.gutenberg.org/</a:t>
            </a:r>
            <a:br>
              <a:rPr lang="en-US" sz="2000" dirty="0" smtClean="0"/>
            </a:br>
            <a:r>
              <a:rPr lang="en-US" sz="2000" dirty="0" smtClean="0"/>
              <a:t>8  NPTEL [National </a:t>
            </a:r>
            <a:r>
              <a:rPr lang="en-US" sz="2000" dirty="0" err="1" smtClean="0"/>
              <a:t>Programme</a:t>
            </a:r>
            <a:r>
              <a:rPr lang="en-US" sz="2000" dirty="0" smtClean="0"/>
              <a:t> on Technology Enhanced Learning]     </a:t>
            </a:r>
            <a:r>
              <a:rPr lang="en-US" sz="2000" u="sng" dirty="0" smtClean="0">
                <a:hlinkClick r:id="rId5"/>
              </a:rPr>
              <a:t>https://nptel.ac.in</a:t>
            </a:r>
            <a:br>
              <a:rPr lang="en-US" sz="2000" dirty="0" smtClean="0"/>
            </a:br>
            <a:r>
              <a:rPr lang="en-US" sz="2000" dirty="0" smtClean="0"/>
              <a:t>9   </a:t>
            </a:r>
            <a:r>
              <a:rPr lang="en-US" sz="2000" dirty="0" smtClean="0">
                <a:hlinkClick r:id="rId6"/>
              </a:rPr>
              <a:t>NPTEL Video Lectures          </a:t>
            </a:r>
            <a:r>
              <a:rPr lang="en-US" sz="2000" u="sng" dirty="0" smtClean="0">
                <a:hlinkClick r:id="rId6"/>
              </a:rPr>
              <a:t>https://archive.nptel.ac.in/</a:t>
            </a:r>
            <a:endParaRPr lang="en-US" sz="2000" dirty="0"/>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4400" y="381000"/>
            <a:ext cx="7643446" cy="1905000"/>
          </a:xfrm>
          <a:prstGeom prst="rect">
            <a:avLst/>
          </a:prstGeom>
        </p:spPr>
      </p:pic>
    </p:spTree>
  </p:cSld>
  <p:clrMapOvr>
    <a:masterClrMapping/>
  </p:clrMapOvr>
  <p:transition advTm="100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Autofit/>
          </a:bodyPr>
          <a:lstStyle/>
          <a:p>
            <a:pPr algn="l"/>
            <a:r>
              <a:rPr lang="en-US" sz="2400" dirty="0" smtClean="0"/>
              <a:t>10  OASIS (Openly Available Sources Integrated Search)</a:t>
            </a:r>
            <a:br>
              <a:rPr lang="en-US" sz="2400" dirty="0" smtClean="0"/>
            </a:br>
            <a:r>
              <a:rPr lang="en-US" sz="2400" u="sng" dirty="0" smtClean="0">
                <a:hlinkClick r:id="rId1"/>
              </a:rPr>
              <a:t>https://openlibrary.org/</a:t>
            </a:r>
            <a:br>
              <a:rPr lang="en-US" sz="2400" dirty="0" smtClean="0"/>
            </a:br>
            <a:r>
              <a:rPr lang="en-US" sz="2400" dirty="0" smtClean="0"/>
              <a:t>11  Open access for academic books </a:t>
            </a:r>
            <a:r>
              <a:rPr lang="en-US" sz="2400" u="sng" dirty="0" smtClean="0"/>
              <a:t>https://www.oapen.org/</a:t>
            </a:r>
            <a:br>
              <a:rPr lang="en-US" sz="2400" dirty="0" smtClean="0"/>
            </a:br>
            <a:r>
              <a:rPr lang="en-US" sz="2400" dirty="0" smtClean="0"/>
              <a:t>12  SAKSHAT   </a:t>
            </a:r>
            <a:r>
              <a:rPr lang="en-US" sz="2400" u="sng" dirty="0" smtClean="0">
                <a:hlinkClick r:id="rId2"/>
              </a:rPr>
              <a:t>https://sakshat.ac.in/?project=vidwan</a:t>
            </a:r>
            <a:br>
              <a:rPr lang="en-US" sz="2400" dirty="0" smtClean="0"/>
            </a:br>
            <a:r>
              <a:rPr lang="en-US" sz="2400" dirty="0" smtClean="0"/>
              <a:t>13   </a:t>
            </a:r>
            <a:r>
              <a:rPr lang="en-US" sz="2400" dirty="0" smtClean="0">
                <a:hlinkClick r:id="rId3"/>
              </a:rPr>
              <a:t>Science, Health, Medical and Engineering Journals  </a:t>
            </a:r>
            <a:br>
              <a:rPr lang="en-US" sz="2400" dirty="0" smtClean="0"/>
            </a:br>
            <a:r>
              <a:rPr lang="en-US" sz="2400" u="sng" dirty="0" smtClean="0">
                <a:hlinkClick r:id="rId3"/>
              </a:rPr>
              <a:t>www.sciencedirect.com</a:t>
            </a:r>
            <a:br>
              <a:rPr lang="en-US" sz="2400" dirty="0" smtClean="0"/>
            </a:br>
            <a:r>
              <a:rPr lang="en-US" sz="2400" dirty="0" smtClean="0"/>
              <a:t>14  Open Access books    https://www.doabooks.org/</a:t>
            </a:r>
            <a:br>
              <a:rPr lang="en-US" sz="2400" dirty="0" smtClean="0"/>
            </a:br>
            <a:r>
              <a:rPr lang="en-US" sz="2400" dirty="0" smtClean="0"/>
              <a:t>15  SWAYAMPRABHA   </a:t>
            </a:r>
            <a:r>
              <a:rPr lang="en-US" sz="2400" u="sng" dirty="0" smtClean="0">
                <a:hlinkClick r:id="rId4"/>
              </a:rPr>
              <a:t>https://www.swayamprabha.gov.in</a:t>
            </a:r>
            <a:br>
              <a:rPr lang="en-US" sz="2400" dirty="0" smtClean="0"/>
            </a:br>
            <a:r>
              <a:rPr lang="en-US" sz="2400" dirty="0" smtClean="0"/>
              <a:t>16  SWAYAM Online Courses</a:t>
            </a:r>
            <a:br>
              <a:rPr lang="en-US" sz="2400" dirty="0" smtClean="0"/>
            </a:br>
            <a:r>
              <a:rPr lang="en-US" sz="2400" u="sng" dirty="0" smtClean="0">
                <a:hlinkClick r:id="rId5"/>
              </a:rPr>
              <a:t>https://storage.googleapis.com/uniquecourses/online.html</a:t>
            </a:r>
            <a:br>
              <a:rPr lang="en-US" sz="2400" dirty="0" smtClean="0"/>
            </a:br>
            <a:r>
              <a:rPr lang="en-US" sz="2400" dirty="0" smtClean="0"/>
              <a:t>17   Engineering Research papers Database  </a:t>
            </a:r>
            <a:r>
              <a:rPr lang="en-US" sz="2400" u="sng" dirty="0" smtClean="0">
                <a:hlinkClick r:id="rId6"/>
              </a:rPr>
              <a:t>www.engpaper.com</a:t>
            </a:r>
            <a:br>
              <a:rPr lang="en-US" sz="2400" dirty="0" smtClean="0"/>
            </a:br>
            <a:r>
              <a:rPr lang="en-US" sz="2400" dirty="0" smtClean="0"/>
              <a:t>18   Engineering and Applied Sciences Technology Journals </a:t>
            </a:r>
            <a:br>
              <a:rPr lang="en-US" sz="2400" dirty="0" smtClean="0"/>
            </a:br>
            <a:r>
              <a:rPr lang="en-US" sz="2400" u="sng" dirty="0" smtClean="0"/>
              <a:t> </a:t>
            </a:r>
            <a:r>
              <a:rPr lang="en-US" sz="2400" u="sng" dirty="0" smtClean="0">
                <a:hlinkClick r:id="rId7"/>
              </a:rPr>
              <a:t>www.ijeast.com</a:t>
            </a:r>
            <a:br>
              <a:rPr lang="en-US" sz="2400" dirty="0" smtClean="0"/>
            </a:br>
            <a:r>
              <a:rPr lang="en-US" sz="2400" dirty="0" smtClean="0"/>
              <a:t>19  Enhancement in Learning with Improvement in Skills (ELIS) portal    </a:t>
            </a:r>
            <a:r>
              <a:rPr lang="en-US" sz="2400" u="sng" dirty="0" smtClean="0"/>
              <a:t>http://free.aicte-india.org/</a:t>
            </a:r>
            <a:br>
              <a:rPr lang="en-US" sz="2400" dirty="0" smtClean="0"/>
            </a:br>
            <a:r>
              <a:rPr lang="en-US" sz="2400" dirty="0" smtClean="0"/>
              <a:t>20    DOAB - Directory of Open Access Books</a:t>
            </a:r>
            <a:br>
              <a:rPr lang="en-US" sz="2400" dirty="0" smtClean="0"/>
            </a:br>
            <a:r>
              <a:rPr lang="en-US" sz="2400" u="sng" dirty="0" smtClean="0">
                <a:hlinkClick r:id="rId8"/>
              </a:rPr>
              <a:t>https://directory.doabooks.org/handle/20.500.12854/34495</a:t>
            </a:r>
            <a:endParaRPr lang="en-US" sz="2400" dirty="0"/>
          </a:p>
        </p:txBody>
      </p:sp>
    </p:spTree>
  </p:cSld>
  <p:clrMapOvr>
    <a:masterClrMapping/>
  </p:clrMapOvr>
  <p:transition advTm="100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fontScale="90000"/>
          </a:bodyPr>
          <a:lstStyle/>
          <a:p>
            <a:pPr algn="l"/>
            <a:br>
              <a:rPr lang="en-US" sz="2700" dirty="0" smtClean="0"/>
            </a:br>
            <a:br>
              <a:rPr lang="en-US" sz="2700" dirty="0" smtClean="0"/>
            </a:br>
            <a:r>
              <a:rPr lang="en-US" sz="2700" dirty="0" smtClean="0"/>
              <a:t>21  DOAJ    </a:t>
            </a:r>
            <a:r>
              <a:rPr lang="en-US" sz="2700" u="sng" dirty="0" smtClean="0">
                <a:hlinkClick r:id="rId1"/>
              </a:rPr>
              <a:t>https://doaj.org/</a:t>
            </a:r>
            <a:br>
              <a:rPr lang="en-US" sz="2700" dirty="0" smtClean="0"/>
            </a:br>
            <a:r>
              <a:rPr lang="en-US" sz="2700" dirty="0" smtClean="0"/>
              <a:t>22   e-Content courseware in UG subjects   </a:t>
            </a:r>
            <a:r>
              <a:rPr lang="en-US" sz="2700" u="sng" dirty="0" smtClean="0">
                <a:hlinkClick r:id="rId2"/>
              </a:rPr>
              <a:t>http://cec.nic.in/cec/</a:t>
            </a:r>
            <a:br>
              <a:rPr lang="en-US" sz="2700" dirty="0" smtClean="0"/>
            </a:br>
            <a:r>
              <a:rPr lang="en-US" sz="2700" dirty="0" smtClean="0"/>
              <a:t>23   E-</a:t>
            </a:r>
            <a:r>
              <a:rPr lang="en-US" sz="2700" dirty="0" err="1" smtClean="0"/>
              <a:t>Kalpa</a:t>
            </a:r>
            <a:r>
              <a:rPr lang="en-US" sz="2700" dirty="0" smtClean="0"/>
              <a:t>    </a:t>
            </a:r>
            <a:r>
              <a:rPr lang="en-US" sz="2700" u="sng" dirty="0" smtClean="0">
                <a:hlinkClick r:id="rId3"/>
              </a:rPr>
              <a:t>https://icar.org.in/content/e-kalpa</a:t>
            </a:r>
            <a:br>
              <a:rPr lang="en-US" sz="2700" dirty="0" smtClean="0"/>
            </a:br>
            <a:r>
              <a:rPr lang="en-US" sz="2700" dirty="0" smtClean="0"/>
              <a:t>24   Open Access Books and Journals</a:t>
            </a:r>
            <a:br>
              <a:rPr lang="en-US" sz="2700" dirty="0" smtClean="0"/>
            </a:br>
            <a:r>
              <a:rPr lang="en-IN" sz="2700" dirty="0" smtClean="0"/>
              <a:t> </a:t>
            </a:r>
            <a:r>
              <a:rPr lang="en-US" sz="2700" dirty="0" smtClean="0"/>
              <a:t>https://about.jstor.org/librarians/books/open-access-books-jstor/</a:t>
            </a:r>
            <a:br>
              <a:rPr lang="en-US" sz="2700" dirty="0" smtClean="0"/>
            </a:br>
            <a:r>
              <a:rPr lang="en-US" sz="2700" dirty="0" smtClean="0"/>
              <a:t> 25   Free e-Books   https://www.gutenberg.org/</a:t>
            </a:r>
            <a:br>
              <a:rPr lang="en-US" sz="2700" dirty="0" smtClean="0"/>
            </a:br>
            <a:r>
              <a:rPr lang="en-US" sz="2700" dirty="0" smtClean="0"/>
              <a:t>26    AICTE Collaborations (</a:t>
            </a:r>
            <a:r>
              <a:rPr lang="en-US" sz="2700" dirty="0" err="1" smtClean="0"/>
              <a:t>MoU</a:t>
            </a:r>
            <a:r>
              <a:rPr lang="en-US" sz="2700" dirty="0" smtClean="0"/>
              <a:t>) with other Organizations</a:t>
            </a:r>
            <a:br>
              <a:rPr lang="en-US" sz="2700" dirty="0" smtClean="0"/>
            </a:br>
            <a:r>
              <a:rPr lang="en-US" sz="2700" u="sng" dirty="0" smtClean="0">
                <a:hlinkClick r:id="rId4"/>
              </a:rPr>
              <a:t>https://www.aicte-india.org/education/collaborations</a:t>
            </a:r>
            <a:br>
              <a:rPr lang="en-US" sz="2700" dirty="0" smtClean="0"/>
            </a:br>
            <a:r>
              <a:rPr lang="en-US" sz="2700" dirty="0" smtClean="0"/>
              <a:t>27   AAKASH EDUCATIONAL PORTAL</a:t>
            </a:r>
            <a:br>
              <a:rPr lang="en-US" sz="2700" dirty="0" smtClean="0"/>
            </a:br>
            <a:r>
              <a:rPr lang="en-US" sz="2700" u="sng" dirty="0" smtClean="0">
                <a:hlinkClick r:id="rId5"/>
              </a:rPr>
              <a:t>https://www.it.iitb.ac.in/nmeict/home.html</a:t>
            </a:r>
            <a:br>
              <a:rPr lang="en-US" sz="2700" dirty="0" smtClean="0"/>
            </a:br>
            <a:r>
              <a:rPr lang="en-US" sz="2700" dirty="0" smtClean="0"/>
              <a:t>28    </a:t>
            </a:r>
            <a:r>
              <a:rPr lang="en-US" sz="2700" dirty="0" err="1" smtClean="0"/>
              <a:t>InfoPort</a:t>
            </a:r>
            <a:r>
              <a:rPr lang="en-US" sz="2700" dirty="0" smtClean="0"/>
              <a:t>    </a:t>
            </a:r>
            <a:r>
              <a:rPr lang="en-US" sz="2700" u="sng" dirty="0" smtClean="0"/>
              <a:t>https:/infoport.inflibnet.ac.in</a:t>
            </a:r>
            <a:br>
              <a:rPr lang="en-US" sz="2700" dirty="0" smtClean="0"/>
            </a:br>
            <a:r>
              <a:rPr lang="en-US" sz="2700" dirty="0" smtClean="0"/>
              <a:t>29   National Educational Alliance for Technology</a:t>
            </a:r>
            <a:br>
              <a:rPr lang="en-US" sz="2700" dirty="0" smtClean="0"/>
            </a:br>
            <a:r>
              <a:rPr lang="en-US" sz="2700" u="sng" dirty="0" smtClean="0"/>
              <a:t>https//neat.aicte-india.org/</a:t>
            </a:r>
            <a:br>
              <a:rPr lang="en-US" sz="2700" dirty="0" smtClean="0"/>
            </a:br>
            <a:r>
              <a:rPr lang="en-US" sz="2700" dirty="0" smtClean="0"/>
              <a:t>30   OAPEN    https://www.oapen.org/</a:t>
            </a:r>
            <a:br>
              <a:rPr lang="en-US" sz="2700" dirty="0" smtClean="0"/>
            </a:br>
            <a:br>
              <a:rPr lang="en-US" dirty="0" smtClean="0"/>
            </a:br>
            <a:endParaRPr lang="en-US" dirty="0"/>
          </a:p>
        </p:txBody>
      </p:sp>
    </p:spTree>
  </p:cSld>
  <p:clrMapOvr>
    <a:masterClrMapping/>
  </p:clrMapOvr>
  <p:transition advTm="100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6096000"/>
          </a:xfrm>
        </p:spPr>
        <p:txBody>
          <a:bodyPr>
            <a:noAutofit/>
          </a:bodyPr>
          <a:lstStyle/>
          <a:p>
            <a:pPr algn="l"/>
            <a:br>
              <a:rPr lang="en-US" sz="2400" dirty="0" smtClean="0"/>
            </a:br>
            <a:r>
              <a:rPr lang="en-US" sz="2400" dirty="0" smtClean="0"/>
              <a:t>31   QUANTUM &amp; NANO COMPUTING</a:t>
            </a:r>
            <a:br>
              <a:rPr lang="en-US" sz="2400" dirty="0" smtClean="0"/>
            </a:br>
            <a:r>
              <a:rPr lang="en-US" sz="2400" u="sng" dirty="0" smtClean="0">
                <a:hlinkClick r:id="rId1"/>
              </a:rPr>
              <a:t>https://www.dei.ac.in/dei/quantumNano/</a:t>
            </a:r>
            <a:br>
              <a:rPr lang="en-US" sz="2400" u="sng" dirty="0" smtClean="0"/>
            </a:br>
            <a:r>
              <a:rPr lang="en-US" sz="2400" dirty="0" smtClean="0"/>
              <a:t> 32  The Online Books Page</a:t>
            </a:r>
            <a:br>
              <a:rPr lang="en-US" sz="2400" dirty="0" smtClean="0"/>
            </a:br>
            <a:r>
              <a:rPr lang="en-US" sz="2400" dirty="0" smtClean="0"/>
              <a:t>https://onlinebooks.library.upenn.edu/lists.html</a:t>
            </a:r>
            <a:br>
              <a:rPr lang="en-US" sz="2400" dirty="0" smtClean="0"/>
            </a:br>
            <a:r>
              <a:rPr lang="en-US" sz="2400" dirty="0" smtClean="0"/>
              <a:t>33    SNLTR     </a:t>
            </a:r>
            <a:r>
              <a:rPr lang="en-US" sz="2400" u="sng" dirty="0" smtClean="0">
                <a:hlinkClick r:id="rId2"/>
              </a:rPr>
              <a:t>https://nltr.org</a:t>
            </a:r>
            <a:br>
              <a:rPr lang="en-US" sz="2400" dirty="0" smtClean="0"/>
            </a:br>
            <a:r>
              <a:rPr lang="en-US" sz="2400" dirty="0" smtClean="0"/>
              <a:t>34   </a:t>
            </a:r>
            <a:r>
              <a:rPr lang="en-US" sz="2400" dirty="0" err="1" smtClean="0"/>
              <a:t>EThOS</a:t>
            </a:r>
            <a:r>
              <a:rPr lang="en-US" sz="2400" dirty="0" smtClean="0"/>
              <a:t>    https://ethos.bl.uk/Home.do</a:t>
            </a:r>
            <a:br>
              <a:rPr lang="en-US" sz="2400" dirty="0" smtClean="0"/>
            </a:br>
            <a:r>
              <a:rPr lang="en-US" sz="2400" dirty="0" smtClean="0"/>
              <a:t>35    DART-Europe E-theses Portal</a:t>
            </a:r>
            <a:br>
              <a:rPr lang="en-US" sz="2400" dirty="0" smtClean="0"/>
            </a:br>
            <a:r>
              <a:rPr lang="en-US" sz="2400" u="sng" dirty="0" smtClean="0"/>
              <a:t>https://www.dart-europe.org/basic-search.php</a:t>
            </a:r>
            <a:br>
              <a:rPr lang="en-US" sz="2400" dirty="0" smtClean="0"/>
            </a:br>
            <a:r>
              <a:rPr lang="en-US" sz="2400" dirty="0" smtClean="0"/>
              <a:t>36   Virtual Labs    </a:t>
            </a:r>
            <a:r>
              <a:rPr lang="en-US" sz="2400" u="sng" dirty="0" smtClean="0">
                <a:hlinkClick r:id="rId3"/>
              </a:rPr>
              <a:t>http://www.vlab.co.in/</a:t>
            </a:r>
            <a:br>
              <a:rPr lang="en-US" sz="2400" dirty="0" smtClean="0"/>
            </a:br>
            <a:r>
              <a:rPr lang="en-US" sz="2400" dirty="0" smtClean="0"/>
              <a:t>37   YOUTH4WORK</a:t>
            </a:r>
            <a:br>
              <a:rPr lang="en-US" sz="2400" dirty="0" smtClean="0"/>
            </a:br>
            <a:r>
              <a:rPr lang="en-US" sz="2400" u="sng" dirty="0" smtClean="0">
                <a:hlinkClick r:id="rId4"/>
              </a:rPr>
              <a:t>https://www.youth4work.com/onlinetalenttest</a:t>
            </a:r>
            <a:br>
              <a:rPr lang="en-US" sz="2400" dirty="0" smtClean="0"/>
            </a:br>
            <a:r>
              <a:rPr lang="en-US" sz="2400" dirty="0" smtClean="0"/>
              <a:t>38   Theses     </a:t>
            </a:r>
            <a:r>
              <a:rPr lang="en-US" sz="2400" u="sng" dirty="0" smtClean="0"/>
              <a:t>https://library-archives.canada.ca/eng</a:t>
            </a:r>
            <a:br>
              <a:rPr lang="en-US" sz="2400" dirty="0" smtClean="0"/>
            </a:br>
            <a:r>
              <a:rPr lang="en-US" sz="2400" dirty="0" smtClean="0"/>
              <a:t>39   Gateway Accelerating Scientific Discovery</a:t>
            </a:r>
            <a:br>
              <a:rPr lang="en-US" sz="2400" dirty="0" smtClean="0"/>
            </a:br>
            <a:r>
              <a:rPr lang="en-US" sz="2400" dirty="0" smtClean="0"/>
              <a:t>https://worldwidescience.org/</a:t>
            </a:r>
            <a:br>
              <a:rPr lang="en-US" sz="2400" dirty="0" smtClean="0"/>
            </a:br>
            <a:r>
              <a:rPr lang="en-US" sz="2400" dirty="0" smtClean="0"/>
              <a:t>40   DIGITAL LIBRARY INFLIBNET   </a:t>
            </a:r>
            <a:r>
              <a:rPr lang="en-US" sz="2400" u="sng" dirty="0" smtClean="0">
                <a:hlinkClick r:id="rId5"/>
              </a:rPr>
              <a:t>https://ess.inflibnet.ac.in/</a:t>
            </a:r>
            <a:br>
              <a:rPr lang="en-US" sz="2400" dirty="0" smtClean="0"/>
            </a:br>
            <a:br>
              <a:rPr lang="en-US" sz="2400" dirty="0" smtClean="0"/>
            </a:br>
            <a:endParaRPr lang="en-US" sz="2400" dirty="0"/>
          </a:p>
        </p:txBody>
      </p:sp>
    </p:spTree>
  </p:cSld>
  <p:clrMapOvr>
    <a:masterClrMapping/>
  </p:clrMapOvr>
  <p:transition advTm="100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745162"/>
          </a:xfrm>
        </p:spPr>
        <p:txBody>
          <a:bodyPr>
            <a:normAutofit fontScale="90000"/>
          </a:bodyPr>
          <a:lstStyle/>
          <a:p>
            <a:pPr algn="l"/>
            <a:br>
              <a:rPr lang="en-US" sz="2700" dirty="0" smtClean="0"/>
            </a:br>
            <a:br>
              <a:rPr lang="en-US" sz="2700" dirty="0" smtClean="0"/>
            </a:br>
            <a:br>
              <a:rPr lang="en-US" sz="2700" dirty="0" smtClean="0"/>
            </a:br>
            <a:r>
              <a:rPr lang="en-US" sz="2800" dirty="0" smtClean="0"/>
              <a:t> 41   Digital Commons Network    </a:t>
            </a:r>
            <a:r>
              <a:rPr lang="en-US" sz="2800" u="sng" dirty="0" smtClean="0">
                <a:hlinkClick r:id="rId1"/>
              </a:rPr>
              <a:t>https://irsc.libguides.com </a:t>
            </a:r>
            <a:br>
              <a:rPr lang="en-US" sz="2800" u="sng" dirty="0" smtClean="0"/>
            </a:br>
            <a:r>
              <a:rPr lang="en-US" sz="2800" u="sng" dirty="0" smtClean="0"/>
              <a:t> </a:t>
            </a:r>
            <a:r>
              <a:rPr lang="en-US" sz="2700" dirty="0" smtClean="0"/>
              <a:t>42   Engineering Journal Database      </a:t>
            </a:r>
            <a:r>
              <a:rPr lang="en-US" sz="2700" u="sng" dirty="0" smtClean="0"/>
              <a:t>researchgate.net</a:t>
            </a:r>
            <a:br>
              <a:rPr lang="en-US" sz="2700" dirty="0" smtClean="0"/>
            </a:br>
            <a:r>
              <a:rPr lang="en-US" sz="2700" dirty="0" smtClean="0"/>
              <a:t>43   FOSSEE      </a:t>
            </a:r>
            <a:r>
              <a:rPr lang="en-US" sz="2700" u="sng" dirty="0" smtClean="0">
                <a:hlinkClick r:id="rId2"/>
              </a:rPr>
              <a:t>https://fossee.in</a:t>
            </a:r>
            <a:br>
              <a:rPr lang="en-US" sz="2700" u="sng" dirty="0" smtClean="0"/>
            </a:br>
            <a:r>
              <a:rPr lang="en-US" sz="2700" dirty="0" smtClean="0"/>
              <a:t>44   </a:t>
            </a:r>
            <a:r>
              <a:rPr lang="en-US" sz="2700" dirty="0" smtClean="0">
                <a:hlinkClick r:id="rId3"/>
              </a:rPr>
              <a:t>Study IQ Education </a:t>
            </a:r>
            <a:r>
              <a:rPr lang="en-US" sz="2700" u="sng" dirty="0" smtClean="0">
                <a:hlinkClick r:id="rId3"/>
              </a:rPr>
              <a:t>www.youtube.com</a:t>
            </a:r>
            <a:br>
              <a:rPr lang="en-US" sz="2700" dirty="0" smtClean="0"/>
            </a:br>
            <a:r>
              <a:rPr lang="en-US" sz="2700" dirty="0" smtClean="0"/>
              <a:t>45   UG/PG MOOC  s</a:t>
            </a:r>
            <a:r>
              <a:rPr lang="en-US" sz="2700" u="sng" dirty="0" smtClean="0">
                <a:hlinkClick r:id="rId4"/>
              </a:rPr>
              <a:t>http://ugcmoocs.intlibnet.ac.in/ugemoocs</a:t>
            </a:r>
            <a:br>
              <a:rPr lang="en-US" sz="2700" dirty="0" smtClean="0"/>
            </a:br>
            <a:r>
              <a:rPr lang="en-US" sz="2700" dirty="0" smtClean="0"/>
              <a:t>46   Engineering and technology Journal Database  </a:t>
            </a:r>
            <a:br>
              <a:rPr lang="en-US" sz="2700" dirty="0" smtClean="0"/>
            </a:br>
            <a:r>
              <a:rPr lang="en-US" sz="2700" u="sng" dirty="0" smtClean="0"/>
              <a:t>omicsonline.org</a:t>
            </a:r>
            <a:br>
              <a:rPr lang="en-US" sz="2700" dirty="0" smtClean="0"/>
            </a:br>
            <a:r>
              <a:rPr lang="en-US" sz="2700" dirty="0" smtClean="0"/>
              <a:t>47   E-Books and E-</a:t>
            </a:r>
            <a:r>
              <a:rPr lang="en-US" sz="2700" dirty="0" err="1" smtClean="0"/>
              <a:t>Journalshttps</a:t>
            </a:r>
            <a:r>
              <a:rPr lang="en-US" sz="2700" dirty="0" smtClean="0"/>
              <a:t>://www.socsccybraryamu.ac.in/</a:t>
            </a:r>
            <a:br>
              <a:rPr lang="en-US" sz="2700" dirty="0" smtClean="0"/>
            </a:br>
            <a:r>
              <a:rPr lang="en-US" sz="2700" dirty="0" smtClean="0"/>
              <a:t>48   CEC-UGC YouTube Channelhttps://www.youtube.com/user/cecedusat</a:t>
            </a:r>
            <a:br>
              <a:rPr lang="en-US" sz="2700" dirty="0" smtClean="0"/>
            </a:br>
            <a:r>
              <a:rPr lang="en-US" sz="2700" dirty="0" smtClean="0"/>
              <a:t>49   TCS </a:t>
            </a:r>
            <a:r>
              <a:rPr lang="en-US" sz="2700" dirty="0" err="1" smtClean="0"/>
              <a:t>iON</a:t>
            </a:r>
            <a:r>
              <a:rPr lang="en-US" sz="2700" dirty="0" smtClean="0"/>
              <a:t> Digital Glass Room</a:t>
            </a:r>
            <a:br>
              <a:rPr lang="en-US" sz="2700" dirty="0" smtClean="0"/>
            </a:br>
            <a:r>
              <a:rPr lang="en-US" sz="2700" dirty="0" smtClean="0"/>
              <a:t>       </a:t>
            </a:r>
            <a:r>
              <a:rPr lang="en-US" sz="2700" u="sng" dirty="0" smtClean="0">
                <a:hlinkClick r:id="rId5"/>
              </a:rPr>
              <a:t>https://learning.tcsionhub.in/hub/glass-room/</a:t>
            </a:r>
            <a:br>
              <a:rPr lang="en-US" sz="2700" dirty="0" smtClean="0"/>
            </a:br>
            <a:r>
              <a:rPr lang="en-US" sz="2700" dirty="0" smtClean="0"/>
              <a:t>50   RIC</a:t>
            </a:r>
            <a:r>
              <a:rPr lang="en-US" sz="2700" u="sng" dirty="0" smtClean="0"/>
              <a:t>https://eric.ed.gov/</a:t>
            </a:r>
            <a:br>
              <a:rPr lang="en-US" sz="2700" dirty="0" smtClean="0"/>
            </a:br>
            <a:r>
              <a:rPr lang="en-US" sz="2700" dirty="0" smtClean="0"/>
              <a:t>51   Free e-</a:t>
            </a:r>
            <a:r>
              <a:rPr lang="en-US" sz="2700" dirty="0" err="1" smtClean="0"/>
              <a:t>Databases</a:t>
            </a:r>
            <a:r>
              <a:rPr lang="en-US" sz="2700" u="sng" dirty="0" err="1" smtClean="0">
                <a:hlinkClick r:id="rId6"/>
              </a:rPr>
              <a:t>http</a:t>
            </a:r>
            <a:r>
              <a:rPr lang="en-US" sz="2700" u="sng" dirty="0" smtClean="0">
                <a:hlinkClick r:id="rId6"/>
              </a:rPr>
              <a:t>://www.globethics.net/</a:t>
            </a:r>
            <a:br>
              <a:rPr lang="en-US" sz="2700" dirty="0" smtClean="0"/>
            </a:br>
            <a:endParaRPr lang="en-US" dirty="0"/>
          </a:p>
        </p:txBody>
      </p:sp>
    </p:spTree>
  </p:cSld>
  <p:clrMapOvr>
    <a:masterClrMapping/>
  </p:clrMapOvr>
  <p:transition advTm="100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678362"/>
          </a:xfrm>
        </p:spPr>
        <p:txBody>
          <a:bodyPr>
            <a:normAutofit/>
          </a:bodyPr>
          <a:lstStyle/>
          <a:p>
            <a:pPr algn="l"/>
            <a:r>
              <a:rPr lang="en-US" sz="2400" dirty="0" smtClean="0"/>
              <a:t>52    Free Journals</a:t>
            </a:r>
            <a:r>
              <a:rPr lang="en-US" sz="2400" u="sng" dirty="0" smtClean="0">
                <a:hlinkClick r:id="rId1"/>
              </a:rPr>
              <a:t>http://www.archive.org</a:t>
            </a:r>
            <a:br>
              <a:rPr lang="en-US" sz="2400" dirty="0" smtClean="0"/>
            </a:br>
            <a:r>
              <a:rPr lang="en-US" sz="2400" dirty="0" smtClean="0"/>
              <a:t>53    Spoken </a:t>
            </a:r>
            <a:r>
              <a:rPr lang="en-US" sz="2400" dirty="0" err="1" smtClean="0"/>
              <a:t>Tutorial</a:t>
            </a:r>
            <a:r>
              <a:rPr lang="en-US" sz="2400" u="sng" dirty="0" err="1" smtClean="0"/>
              <a:t>https</a:t>
            </a:r>
            <a:r>
              <a:rPr lang="en-US" sz="2400" u="sng" dirty="0" smtClean="0"/>
              <a:t>:/spoken-tutorial.org/</a:t>
            </a:r>
            <a:br>
              <a:rPr lang="en-US" sz="2400" dirty="0" smtClean="0"/>
            </a:br>
            <a:r>
              <a:rPr lang="en-US" sz="2400" dirty="0" smtClean="0"/>
              <a:t>54   National Apprenticeship Training Scheme</a:t>
            </a:r>
            <a:br>
              <a:rPr lang="en-US" sz="2400" dirty="0" smtClean="0"/>
            </a:br>
            <a:r>
              <a:rPr lang="en-US" sz="2400" u="sng" dirty="0" smtClean="0">
                <a:hlinkClick r:id="rId2"/>
              </a:rPr>
              <a:t>http://mhrdnats.gov.in/</a:t>
            </a:r>
            <a:br>
              <a:rPr lang="en-US" sz="2400" dirty="0" smtClean="0"/>
            </a:br>
            <a:r>
              <a:rPr lang="en-US" sz="2400" dirty="0" smtClean="0"/>
              <a:t>55   </a:t>
            </a:r>
            <a:r>
              <a:rPr lang="en-US" sz="2400" u="sng" dirty="0" smtClean="0"/>
              <a:t>E – </a:t>
            </a:r>
            <a:r>
              <a:rPr lang="en-US" sz="2400" u="sng" dirty="0" err="1" smtClean="0"/>
              <a:t>Kumbh</a:t>
            </a:r>
            <a:r>
              <a:rPr lang="en-US" sz="2400" u="sng" dirty="0" smtClean="0"/>
              <a:t>      https://ekumbh.aicte-india.org/</a:t>
            </a:r>
            <a:br>
              <a:rPr lang="en-US" sz="2400" dirty="0" smtClean="0"/>
            </a:br>
            <a:r>
              <a:rPr lang="en-US" sz="2400" dirty="0" smtClean="0"/>
              <a:t>56  E-BOOKS    </a:t>
            </a:r>
            <a:r>
              <a:rPr lang="en-US" sz="2400" u="sng" dirty="0" smtClean="0">
                <a:hlinkClick r:id="rId3"/>
              </a:rPr>
              <a:t>https://www.wikibooks.org/</a:t>
            </a:r>
            <a:br>
              <a:rPr lang="en-US" sz="2400" dirty="0" smtClean="0"/>
            </a:br>
            <a:r>
              <a:rPr lang="en-IN" sz="2400" dirty="0" smtClean="0"/>
              <a:t>57  </a:t>
            </a:r>
            <a:r>
              <a:rPr lang="en-US" sz="2400" dirty="0" smtClean="0"/>
              <a:t>Social Science Research Network (SSRN)</a:t>
            </a:r>
            <a:br>
              <a:rPr lang="en-US" sz="2400" dirty="0" smtClean="0"/>
            </a:br>
            <a:r>
              <a:rPr lang="en-IN" sz="2400" dirty="0" smtClean="0"/>
              <a:t>https://www.ssrn.com/</a:t>
            </a:r>
            <a:br>
              <a:rPr lang="en-IN" sz="2400" dirty="0" smtClean="0"/>
            </a:br>
            <a:endParaRPr lang="en-US" sz="2400" dirty="0"/>
          </a:p>
        </p:txBody>
      </p:sp>
      <p:pic>
        <p:nvPicPr>
          <p:cNvPr id="3" name="Picture 2"/>
          <p:cNvPicPr>
            <a:picLocks noChangeAspect="1"/>
          </p:cNvPicPr>
          <p:nvPr/>
        </p:nvPicPr>
        <p:blipFill>
          <a:blip r:embed="rId4"/>
          <a:stretch>
            <a:fillRect/>
          </a:stretch>
        </p:blipFill>
        <p:spPr>
          <a:xfrm>
            <a:off x="662354" y="4114800"/>
            <a:ext cx="8001000" cy="2209800"/>
          </a:xfrm>
          <a:prstGeom prst="rect">
            <a:avLst/>
          </a:prstGeom>
        </p:spPr>
      </p:pic>
    </p:spTree>
  </p:cSld>
  <p:clrMapOvr>
    <a:masterClrMapping/>
  </p:clrMapOvr>
  <p:transition advTm="100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751205"/>
            <a:ext cx="8153400" cy="947420"/>
          </a:xfrm>
          <a:prstGeom prst="rect">
            <a:avLst/>
          </a:prstGeom>
        </p:spPr>
        <p:txBody>
          <a:bodyPr wrap="square">
            <a:noAutofit/>
          </a:bodyPr>
          <a:lstStyle/>
          <a:p>
            <a:r>
              <a:rPr lang="en-IN" sz="4400" b="1" i="1" u="sng" dirty="0">
                <a:solidFill>
                  <a:schemeClr val="tx1">
                    <a:lumMod val="85000"/>
                    <a:lumOff val="15000"/>
                  </a:schemeClr>
                </a:solidFill>
                <a:latin typeface="Algerian" panose="04020705040A02060702" pitchFamily="82" charset="0"/>
              </a:rPr>
              <a:t>e-Newspaper  WEBSITES</a:t>
            </a:r>
            <a:endParaRPr lang="en-IN" sz="4400" i="1" u="sng" dirty="0">
              <a:solidFill>
                <a:schemeClr val="tx1">
                  <a:lumMod val="85000"/>
                  <a:lumOff val="15000"/>
                </a:schemeClr>
              </a:solidFill>
              <a:latin typeface="Algerian" panose="04020705040A02060702" pitchFamily="82" charset="0"/>
            </a:endParaRPr>
          </a:p>
          <a:p>
            <a:endParaRPr lang="en-IN" b="1" dirty="0" smtClean="0">
              <a:solidFill>
                <a:schemeClr val="tx1">
                  <a:lumMod val="85000"/>
                  <a:lumOff val="15000"/>
                </a:schemeClr>
              </a:solidFill>
            </a:endParaRPr>
          </a:p>
          <a:p>
            <a:endParaRPr lang="en-IN" b="1" dirty="0">
              <a:solidFill>
                <a:schemeClr val="accent6">
                  <a:lumMod val="50000"/>
                </a:schemeClr>
              </a:solidFill>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415915" y="1676400"/>
            <a:ext cx="3118485" cy="4495800"/>
          </a:xfrm>
          <a:prstGeom prst="rect">
            <a:avLst/>
          </a:prstGeom>
        </p:spPr>
      </p:pic>
      <p:sp>
        <p:nvSpPr>
          <p:cNvPr id="4" name="Text Box 3"/>
          <p:cNvSpPr txBox="1"/>
          <p:nvPr/>
        </p:nvSpPr>
        <p:spPr>
          <a:xfrm>
            <a:off x="381000" y="1783080"/>
            <a:ext cx="5495290" cy="4389120"/>
          </a:xfrm>
          <a:prstGeom prst="rect">
            <a:avLst/>
          </a:prstGeom>
        </p:spPr>
        <p:txBody>
          <a:bodyPr>
            <a:noAutofit/>
          </a:bodyPr>
          <a:p>
            <a:r>
              <a:rPr sz="2000" b="1">
                <a:solidFill>
                  <a:srgbClr val="1F497D"/>
                </a:solidFill>
                <a:latin typeface="Cambria" panose="02040503050406030204"/>
                <a:ea typeface="Cambria" panose="02040503050406030204"/>
              </a:rPr>
              <a:t>http://www.tribuneindia.com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www.indianpress.org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www.hindustantimes.com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www.epaper.timesofindia.com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https://dailypost.in/#google_vignette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https://epaper.jagbani.com/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http://economictimes.indiatimes.com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http://epaper.amarujala.com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https://epaper.jagran.com/epaper/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http://epaper.punjabkesari.in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http://jagbani.epapr.in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http://epaper.ajitjalandhar.com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http://www.rozanaspokesman.com/epaper/</a:t>
            </a:r>
            <a:endParaRPr sz="2000" b="1">
              <a:solidFill>
                <a:srgbClr val="1F497D"/>
              </a:solidFill>
              <a:latin typeface="Cambria" panose="02040503050406030204"/>
              <a:ea typeface="Cambria" panose="02040503050406030204"/>
            </a:endParaRPr>
          </a:p>
        </p:txBody>
      </p:sp>
    </p:spTree>
  </p:cSld>
  <p:clrMapOvr>
    <a:masterClrMapping/>
  </p:clrMapOvr>
  <p:transition advTm="1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dirty="0" smtClean="0">
                <a:latin typeface="Britannic Bold" panose="020B0903060703020204" pitchFamily="34" charset="0"/>
              </a:rPr>
              <a:t>LIBRARY TIMINGS </a:t>
            </a:r>
            <a:endParaRPr lang="en-US" sz="7200" dirty="0">
              <a:latin typeface="Britannic Bold" panose="020B0903060703020204" pitchFamily="34" charset="0"/>
            </a:endParaRPr>
          </a:p>
        </p:txBody>
      </p:sp>
      <p:sp>
        <p:nvSpPr>
          <p:cNvPr id="3" name="Content Placeholder 2"/>
          <p:cNvSpPr>
            <a:spLocks noGrp="1"/>
          </p:cNvSpPr>
          <p:nvPr>
            <p:ph idx="1"/>
          </p:nvPr>
        </p:nvSpPr>
        <p:spPr>
          <a:xfrm>
            <a:off x="457200" y="1320800"/>
            <a:ext cx="8229600" cy="4805680"/>
          </a:xfrm>
        </p:spPr>
        <p:txBody>
          <a:bodyPr/>
          <a:lstStyle/>
          <a:p>
            <a:pPr algn="ctr">
              <a:buNone/>
            </a:pPr>
            <a:r>
              <a:rPr lang="en-US" dirty="0" smtClean="0">
                <a:solidFill>
                  <a:schemeClr val="bg2">
                    <a:lumMod val="25000"/>
                  </a:schemeClr>
                </a:solidFill>
                <a:latin typeface="Arial Black" panose="020B0A04020102020204" pitchFamily="34" charset="0"/>
              </a:rPr>
              <a:t>   </a:t>
            </a:r>
            <a:r>
              <a:rPr lang="en-US" sz="4800" dirty="0" smtClean="0">
                <a:solidFill>
                  <a:srgbClr val="C00000"/>
                </a:solidFill>
                <a:latin typeface="Arial Black" panose="020B0A04020102020204" pitchFamily="34" charset="0"/>
              </a:rPr>
              <a:t>Normal </a:t>
            </a:r>
            <a:r>
              <a:rPr lang="en-US" sz="4800" dirty="0">
                <a:solidFill>
                  <a:srgbClr val="C00000"/>
                </a:solidFill>
                <a:latin typeface="Arial Black" panose="020B0A04020102020204" pitchFamily="34" charset="0"/>
              </a:rPr>
              <a:t>Working </a:t>
            </a:r>
            <a:r>
              <a:rPr lang="en-US" sz="4800" dirty="0" smtClean="0">
                <a:solidFill>
                  <a:srgbClr val="C00000"/>
                </a:solidFill>
                <a:latin typeface="Arial Black" panose="020B0A04020102020204" pitchFamily="34" charset="0"/>
              </a:rPr>
              <a:t>Days </a:t>
            </a:r>
            <a:r>
              <a:rPr lang="en-US" dirty="0">
                <a:solidFill>
                  <a:srgbClr val="C00000"/>
                </a:solidFill>
                <a:latin typeface="Arial Black" panose="020B0A04020102020204" pitchFamily="34" charset="0"/>
              </a:rPr>
              <a:t>	</a:t>
            </a:r>
            <a:endParaRPr lang="en-US" dirty="0" smtClean="0">
              <a:solidFill>
                <a:srgbClr val="C00000"/>
              </a:solidFill>
              <a:latin typeface="Arial Black" panose="020B0A04020102020204" pitchFamily="34" charset="0"/>
            </a:endParaRPr>
          </a:p>
          <a:p>
            <a:pPr algn="ctr">
              <a:buNone/>
            </a:pPr>
            <a:r>
              <a:rPr lang="en-US" dirty="0" smtClean="0">
                <a:solidFill>
                  <a:srgbClr val="C00000"/>
                </a:solidFill>
                <a:latin typeface="Arial Black" panose="020B0A04020102020204" pitchFamily="34" charset="0"/>
              </a:rPr>
              <a:t>09:00 </a:t>
            </a:r>
            <a:r>
              <a:rPr lang="en-US" dirty="0">
                <a:solidFill>
                  <a:srgbClr val="C00000"/>
                </a:solidFill>
                <a:latin typeface="Arial Black" panose="020B0A04020102020204" pitchFamily="34" charset="0"/>
              </a:rPr>
              <a:t>am to </a:t>
            </a:r>
            <a:r>
              <a:rPr lang="en-US" dirty="0" smtClean="0">
                <a:solidFill>
                  <a:srgbClr val="C00000"/>
                </a:solidFill>
                <a:latin typeface="Arial Black" panose="020B0A04020102020204" pitchFamily="34" charset="0"/>
              </a:rPr>
              <a:t>4:30 </a:t>
            </a:r>
            <a:r>
              <a:rPr lang="en-US" dirty="0">
                <a:solidFill>
                  <a:srgbClr val="C00000"/>
                </a:solidFill>
                <a:latin typeface="Arial Black" panose="020B0A04020102020204" pitchFamily="34" charset="0"/>
              </a:rPr>
              <a:t>pm </a:t>
            </a:r>
            <a:endParaRPr lang="en-US" dirty="0">
              <a:solidFill>
                <a:srgbClr val="C00000"/>
              </a:solidFill>
              <a:latin typeface="Arial Black" panose="020B0A04020102020204" pitchFamily="34" charset="0"/>
            </a:endParaRPr>
          </a:p>
          <a:p>
            <a:pPr algn="ctr">
              <a:buNone/>
            </a:pPr>
            <a:r>
              <a:rPr lang="en-US" sz="6000" dirty="0">
                <a:solidFill>
                  <a:srgbClr val="FFC000"/>
                </a:solidFill>
                <a:latin typeface="Arial Black" panose="020B0A04020102020204" pitchFamily="34" charset="0"/>
              </a:rPr>
              <a:t>Examination </a:t>
            </a:r>
            <a:r>
              <a:rPr lang="en-US" sz="6000" dirty="0" smtClean="0">
                <a:solidFill>
                  <a:srgbClr val="FFC000"/>
                </a:solidFill>
                <a:latin typeface="Arial Black" panose="020B0A04020102020204" pitchFamily="34" charset="0"/>
              </a:rPr>
              <a:t>Days</a:t>
            </a:r>
            <a:r>
              <a:rPr lang="en-US" dirty="0">
                <a:solidFill>
                  <a:srgbClr val="FFC000"/>
                </a:solidFill>
                <a:latin typeface="Arial Black" panose="020B0A04020102020204" pitchFamily="34" charset="0"/>
              </a:rPr>
              <a:t>	</a:t>
            </a:r>
            <a:r>
              <a:rPr lang="en-US" dirty="0" smtClean="0">
                <a:solidFill>
                  <a:srgbClr val="FFC000"/>
                </a:solidFill>
                <a:latin typeface="Arial Black" panose="020B0A04020102020204" pitchFamily="34" charset="0"/>
              </a:rPr>
              <a:t>     </a:t>
            </a:r>
            <a:endParaRPr lang="en-US" dirty="0" smtClean="0">
              <a:solidFill>
                <a:srgbClr val="FFC000"/>
              </a:solidFill>
              <a:latin typeface="Arial Black" panose="020B0A04020102020204" pitchFamily="34" charset="0"/>
            </a:endParaRPr>
          </a:p>
          <a:p>
            <a:pPr algn="ctr">
              <a:buNone/>
            </a:pPr>
            <a:r>
              <a:rPr lang="en-US" dirty="0" smtClean="0">
                <a:solidFill>
                  <a:srgbClr val="FFC000"/>
                </a:solidFill>
                <a:latin typeface="Arial Black" panose="020B0A04020102020204" pitchFamily="34" charset="0"/>
              </a:rPr>
              <a:t>09:00 </a:t>
            </a:r>
            <a:r>
              <a:rPr lang="en-US" dirty="0">
                <a:solidFill>
                  <a:srgbClr val="FFC000"/>
                </a:solidFill>
                <a:latin typeface="Arial Black" panose="020B0A04020102020204" pitchFamily="34" charset="0"/>
              </a:rPr>
              <a:t>am to </a:t>
            </a:r>
            <a:r>
              <a:rPr lang="en-US" dirty="0" smtClean="0">
                <a:solidFill>
                  <a:srgbClr val="FFC000"/>
                </a:solidFill>
                <a:latin typeface="Arial Black" panose="020B0A04020102020204" pitchFamily="34" charset="0"/>
              </a:rPr>
              <a:t>6:00 </a:t>
            </a:r>
            <a:r>
              <a:rPr lang="en-US" dirty="0">
                <a:solidFill>
                  <a:srgbClr val="FFC000"/>
                </a:solidFill>
                <a:latin typeface="Arial Black" panose="020B0A04020102020204" pitchFamily="34" charset="0"/>
              </a:rPr>
              <a:t>pm</a:t>
            </a:r>
            <a:endParaRPr lang="en-US" dirty="0">
              <a:solidFill>
                <a:srgbClr val="FFC000"/>
              </a:solidFill>
              <a:latin typeface="Arial Black" panose="020B0A04020102020204" pitchFamily="34" charset="0"/>
            </a:endParaRPr>
          </a:p>
          <a:p>
            <a:endParaRPr lang="en-US" dirty="0"/>
          </a:p>
        </p:txBody>
      </p:sp>
    </p:spTree>
  </p:cSld>
  <p:clrMapOvr>
    <a:masterClrMapping/>
  </p:clrMapOvr>
  <p:transition advTm="100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6705600"/>
          </a:xfrm>
        </p:spPr>
        <p:txBody>
          <a:bodyPr>
            <a:noAutofit/>
          </a:bodyPr>
          <a:lstStyle/>
          <a:p>
            <a:pPr algn="l"/>
            <a:r>
              <a:rPr lang="en-US" sz="3200" b="1" dirty="0" smtClean="0">
                <a:latin typeface="Algerian" panose="04020705040A02060702" pitchFamily="82" charset="0"/>
              </a:rPr>
              <a:t>             </a:t>
            </a:r>
            <a:r>
              <a:rPr lang="en-US" sz="3200" b="1" u="sng" dirty="0" smtClean="0">
                <a:latin typeface="Algerian" panose="04020705040A02060702" pitchFamily="82" charset="0"/>
              </a:rPr>
              <a:t> FREE E-MAGAZINE WEBSITES</a:t>
            </a:r>
            <a:br>
              <a:rPr lang="en-US" sz="3200" dirty="0" smtClean="0"/>
            </a:br>
            <a:br>
              <a:rPr lang="en-US" sz="3200" dirty="0" smtClean="0"/>
            </a:br>
            <a:r>
              <a:rPr lang="en-US" sz="3200" b="1" u="sng" dirty="0" smtClean="0">
                <a:hlinkClick r:id="rId1"/>
              </a:rPr>
              <a:t>https://worldmags.net/</a:t>
            </a:r>
            <a:br>
              <a:rPr lang="en-US" sz="3200" dirty="0" smtClean="0"/>
            </a:br>
            <a:r>
              <a:rPr lang="en-US" sz="3200" b="1" u="sng" dirty="0" smtClean="0">
                <a:hlinkClick r:id="rId2"/>
              </a:rPr>
              <a:t>https://fliphtml5.com/</a:t>
            </a:r>
            <a:br>
              <a:rPr lang="en-US" sz="3200" dirty="0" smtClean="0"/>
            </a:br>
            <a:r>
              <a:rPr lang="en-US" sz="3200" b="1" u="sng" dirty="0" smtClean="0">
                <a:hlinkClick r:id="rId3"/>
              </a:rPr>
              <a:t>https://www.bisinfotech.com/bisinfotech-magazine</a:t>
            </a:r>
            <a:br>
              <a:rPr lang="en-US" sz="3200" dirty="0" smtClean="0"/>
            </a:br>
            <a:r>
              <a:rPr lang="en-US" sz="3200" b="1" u="sng" dirty="0" smtClean="0">
                <a:hlinkClick r:id="rId4"/>
              </a:rPr>
              <a:t>https://pdf-magazines.org/</a:t>
            </a:r>
            <a:br>
              <a:rPr lang="en-US" sz="3200" dirty="0" smtClean="0"/>
            </a:br>
            <a:r>
              <a:rPr lang="en-US" sz="3200" b="1" u="sng" dirty="0" smtClean="0">
                <a:hlinkClick r:id="rId5"/>
              </a:rPr>
              <a:t>https://all-freemagazines.com/</a:t>
            </a:r>
            <a:br>
              <a:rPr lang="en-US" sz="3200" dirty="0" smtClean="0"/>
            </a:br>
            <a:r>
              <a:rPr lang="en-US" sz="3200" b="1" u="sng" dirty="0" smtClean="0">
                <a:hlinkClick r:id="rId6"/>
              </a:rPr>
              <a:t>https://downmagaz.net/</a:t>
            </a:r>
            <a:br>
              <a:rPr lang="en-US" sz="3200" dirty="0" smtClean="0"/>
            </a:br>
            <a:r>
              <a:rPr lang="en-US" sz="3200" b="1" u="sng" dirty="0" smtClean="0">
                <a:hlinkClick r:id="rId7"/>
              </a:rPr>
              <a:t>https://www.pdfmagaz.club/</a:t>
            </a:r>
            <a:br>
              <a:rPr lang="en-US" sz="3200" dirty="0" smtClean="0"/>
            </a:br>
            <a:r>
              <a:rPr lang="en-US" sz="3200" b="1" u="sng" dirty="0" smtClean="0">
                <a:hlinkClick r:id="rId8"/>
              </a:rPr>
              <a:t>https://magazinenewsstand.com/digital-magazines</a:t>
            </a:r>
            <a:br>
              <a:rPr lang="en-US" sz="3200" dirty="0" smtClean="0"/>
            </a:br>
            <a:r>
              <a:rPr lang="en-US" sz="3200" b="1" u="sng" dirty="0" smtClean="0">
                <a:hlinkClick r:id="rId9"/>
              </a:rPr>
              <a:t>https://pdf-magazines-download.com/</a:t>
            </a:r>
            <a:endParaRPr lang="en-US" sz="3200" dirty="0"/>
          </a:p>
        </p:txBody>
      </p:sp>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38800" y="2895600"/>
            <a:ext cx="3124200" cy="2286000"/>
          </a:xfrm>
          <a:prstGeom prst="rect">
            <a:avLst/>
          </a:prstGeom>
        </p:spPr>
      </p:pic>
    </p:spTree>
  </p:cSld>
  <p:clrMapOvr>
    <a:masterClrMapping/>
  </p:clrMapOvr>
  <p:transition advTm="100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 y="274955"/>
            <a:ext cx="8557260" cy="1143000"/>
          </a:xfrm>
        </p:spPr>
        <p:txBody>
          <a:bodyPr>
            <a:normAutofit fontScale="90000"/>
          </a:bodyPr>
          <a:lstStyle/>
          <a:p>
            <a:r>
              <a:rPr lang="en-US" dirty="0" smtClean="0">
                <a:solidFill>
                  <a:srgbClr val="FF0000"/>
                </a:solidFill>
                <a:latin typeface="Algerian" panose="04020705040A02060702" pitchFamily="82" charset="0"/>
                <a:cs typeface="Algerian" panose="04020705040A02060702" pitchFamily="82" charset="0"/>
              </a:rPr>
              <a:t>FACILITIES PROVIDED BY LIBRARY </a:t>
            </a:r>
            <a:endParaRPr lang="en-US" dirty="0" smtClean="0">
              <a:solidFill>
                <a:srgbClr val="FF0000"/>
              </a:solidFill>
              <a:latin typeface="Algerian" panose="04020705040A02060702" pitchFamily="82" charset="0"/>
              <a:cs typeface="Algerian" panose="04020705040A02060702" pitchFamily="82" charset="0"/>
            </a:endParaRPr>
          </a:p>
        </p:txBody>
      </p:sp>
      <p:pic>
        <p:nvPicPr>
          <p:cNvPr id="4" name="Content Placeholder 3" descr="C:\Users\admin\Desktop\WHAT-IS-THE-PURPOSE-OF-A-LIBRARY-MANAGEMENT-SYSTEM-min.png"/>
          <p:cNvPicPr>
            <a:picLocks noGrp="1"/>
          </p:cNvPicPr>
          <p:nvPr>
            <p:ph idx="1"/>
          </p:nvPr>
        </p:nvPicPr>
        <p:blipFill>
          <a:blip r:embed="rId1">
            <a:extLst>
              <a:ext uri="{28A0092B-C50C-407E-A947-70E740481C1C}">
                <a14:useLocalDpi xmlns:a14="http://schemas.microsoft.com/office/drawing/2010/main" val="0"/>
              </a:ext>
            </a:extLst>
          </a:blip>
          <a:stretch>
            <a:fillRect/>
          </a:stretch>
        </p:blipFill>
        <p:spPr bwMode="auto">
          <a:xfrm>
            <a:off x="636270" y="1600200"/>
            <a:ext cx="8049895" cy="452628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Autofit/>
          </a:bodyPr>
          <a:lstStyle/>
          <a:p>
            <a:r>
              <a:rPr lang="en-US" b="1" dirty="0"/>
              <a:t>BARCODE SCANNED </a:t>
            </a:r>
            <a:r>
              <a:rPr lang="en-US" b="1" dirty="0" smtClean="0"/>
              <a:t>ENTRY/EXIT</a:t>
            </a:r>
            <a:br>
              <a:rPr lang="en-US" sz="2000" dirty="0" smtClean="0"/>
            </a:br>
            <a:r>
              <a:rPr lang="en-US" sz="2000" b="1" dirty="0" smtClean="0">
                <a:solidFill>
                  <a:srgbClr val="00B0F0"/>
                </a:solidFill>
              </a:rPr>
              <a:t>Since </a:t>
            </a:r>
            <a:r>
              <a:rPr lang="en-US" sz="2000" b="1" dirty="0">
                <a:solidFill>
                  <a:srgbClr val="00B0F0"/>
                </a:solidFill>
              </a:rPr>
              <a:t>the ID cards are scanned to keep track of entry and exit, foot traffic in the library is computerized. Students scan their ID cards as they enter or leave the library using </a:t>
            </a:r>
            <a:r>
              <a:rPr lang="en-US" sz="2000" b="1" dirty="0" smtClean="0">
                <a:solidFill>
                  <a:srgbClr val="00B0F0"/>
                </a:solidFill>
              </a:rPr>
              <a:t>the </a:t>
            </a:r>
            <a:r>
              <a:rPr lang="en-US" sz="2000" b="1" dirty="0">
                <a:solidFill>
                  <a:srgbClr val="00B0F0"/>
                </a:solidFill>
              </a:rPr>
              <a:t>barcode </a:t>
            </a:r>
            <a:r>
              <a:rPr lang="en-US" sz="2000" b="1" dirty="0" smtClean="0">
                <a:solidFill>
                  <a:srgbClr val="00B0F0"/>
                </a:solidFill>
              </a:rPr>
              <a:t>scanner.</a:t>
            </a:r>
            <a:endParaRPr lang="en-US" sz="2000" b="1" dirty="0">
              <a:solidFill>
                <a:srgbClr val="00B0F0"/>
              </a:solidFill>
            </a:endParaRPr>
          </a:p>
        </p:txBody>
      </p:sp>
      <p:pic>
        <p:nvPicPr>
          <p:cNvPr id="4" name="Content Placeholder 3" descr="C:\Users\admin\Desktop\DSC_5299.jpg"/>
          <p:cNvPicPr>
            <a:picLocks noGrp="1"/>
          </p:cNvPicPr>
          <p:nvPr>
            <p:ph idx="1"/>
          </p:nvPr>
        </p:nvPicPr>
        <p:blipFill>
          <a:blip r:embed="rId1" cstate="print">
            <a:extLst>
              <a:ext uri="{28A0092B-C50C-407E-A947-70E740481C1C}">
                <a14:useLocalDpi xmlns:a14="http://schemas.microsoft.com/office/drawing/2010/main" val="0"/>
              </a:ext>
            </a:extLst>
          </a:blip>
          <a:stretch>
            <a:fillRect/>
          </a:stretch>
        </p:blipFill>
        <p:spPr bwMode="auto">
          <a:xfrm>
            <a:off x="533400" y="2362200"/>
            <a:ext cx="7937962" cy="411480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solidFill>
                  <a:srgbClr val="00B0F0"/>
                </a:solidFill>
              </a:rPr>
              <a:t> </a:t>
            </a:r>
            <a:r>
              <a:rPr lang="en-US" sz="5400" dirty="0" smtClean="0">
                <a:solidFill>
                  <a:srgbClr val="00B0F0"/>
                </a:solidFill>
                <a:latin typeface="Algerian" panose="04020705040A02060702" pitchFamily="82" charset="0"/>
                <a:cs typeface="Algerian" panose="04020705040A02060702" pitchFamily="82" charset="0"/>
              </a:rPr>
              <a:t>LIBRARY FOOTFALL  </a:t>
            </a:r>
            <a:endParaRPr lang="en-US" sz="5400" dirty="0" smtClean="0">
              <a:solidFill>
                <a:srgbClr val="00B0F0"/>
              </a:solidFill>
              <a:latin typeface="Algerian" panose="04020705040A02060702" pitchFamily="82" charset="0"/>
              <a:cs typeface="Algerian" panose="04020705040A02060702" pitchFamily="82" charset="0"/>
            </a:endParaRPr>
          </a:p>
        </p:txBody>
      </p:sp>
      <p:graphicFrame>
        <p:nvGraphicFramePr>
          <p:cNvPr id="6" name="Table 5"/>
          <p:cNvGraphicFramePr/>
          <p:nvPr/>
        </p:nvGraphicFramePr>
        <p:xfrm>
          <a:off x="304800" y="1198880"/>
          <a:ext cx="8382000" cy="5045075"/>
        </p:xfrm>
        <a:graphic>
          <a:graphicData uri="http://schemas.openxmlformats.org/drawingml/2006/table">
            <a:tbl>
              <a:tblPr>
                <a:tableStyleId>{35758FB7-9AC5-4552-8A53-C91805E547FA}</a:tableStyleId>
              </a:tblPr>
              <a:tblGrid>
                <a:gridCol w="1257300"/>
                <a:gridCol w="3583940"/>
                <a:gridCol w="3540760"/>
              </a:tblGrid>
              <a:tr h="624205">
                <a:tc>
                  <a:txBody>
                    <a:bodyPr/>
                    <a:lstStyle/>
                    <a:p>
                      <a:pPr marL="248920" indent="0" algn="ctr">
                        <a:spcBef>
                          <a:spcPct val="0"/>
                        </a:spcBef>
                        <a:spcAft>
                          <a:spcPct val="0"/>
                        </a:spcAft>
                      </a:pPr>
                      <a:r>
                        <a:rPr sz="2400">
                          <a:ln>
                            <a:solidFill>
                              <a:schemeClr val="tx1"/>
                            </a:solidFill>
                          </a:ln>
                        </a:rPr>
                        <a:t>SR.NO</a:t>
                      </a:r>
                      <a:endParaRPr sz="24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3200">
                          <a:ln>
                            <a:solidFill>
                              <a:schemeClr val="tx1"/>
                            </a:solidFill>
                          </a:ln>
                        </a:rPr>
                        <a:t>YEAR</a:t>
                      </a:r>
                      <a:endParaRPr sz="32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3200">
                          <a:ln>
                            <a:solidFill>
                              <a:schemeClr val="tx1"/>
                            </a:solidFill>
                          </a:ln>
                        </a:rPr>
                        <a:t>FOOTFALL</a:t>
                      </a:r>
                      <a:endParaRPr sz="32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885825">
                <a:tc>
                  <a:txBody>
                    <a:bodyPr/>
                    <a:lstStyle/>
                    <a:p>
                      <a:pPr marL="248920" indent="0" algn="ctr">
                        <a:spcBef>
                          <a:spcPct val="0"/>
                        </a:spcBef>
                        <a:spcAft>
                          <a:spcPct val="0"/>
                        </a:spcAft>
                      </a:pPr>
                      <a:r>
                        <a:rPr sz="2800">
                          <a:ln>
                            <a:solidFill>
                              <a:schemeClr val="tx1"/>
                            </a:solidFill>
                          </a:ln>
                        </a:rPr>
                        <a:t>1</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2800" dirty="0" smtClean="0">
                          <a:ln>
                            <a:solidFill>
                              <a:schemeClr val="tx1"/>
                            </a:solidFill>
                          </a:ln>
                        </a:rPr>
                        <a:t>2025-2026</a:t>
                      </a:r>
                      <a:endParaRPr lang="en-US" sz="2800" dirty="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2800">
                          <a:ln>
                            <a:solidFill>
                              <a:schemeClr val="tx1"/>
                            </a:solidFill>
                          </a:ln>
                        </a:rPr>
                        <a:t>8457</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881380">
                <a:tc>
                  <a:txBody>
                    <a:bodyPr/>
                    <a:lstStyle/>
                    <a:p>
                      <a:pPr marL="248920" indent="0" algn="ctr">
                        <a:spcBef>
                          <a:spcPct val="0"/>
                        </a:spcBef>
                        <a:spcAft>
                          <a:spcPct val="0"/>
                        </a:spcAft>
                      </a:pPr>
                      <a:r>
                        <a:rPr sz="2800">
                          <a:ln>
                            <a:solidFill>
                              <a:schemeClr val="tx1"/>
                            </a:solidFill>
                          </a:ln>
                        </a:rPr>
                        <a:t>2</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2800">
                          <a:ln>
                            <a:solidFill>
                              <a:schemeClr val="tx1"/>
                            </a:solidFill>
                          </a:ln>
                        </a:rPr>
                        <a:t>2024-2025</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2800" dirty="0" smtClean="0">
                          <a:ln>
                            <a:solidFill>
                              <a:schemeClr val="tx1"/>
                            </a:solidFill>
                          </a:ln>
                        </a:rPr>
                        <a:t>7456</a:t>
                      </a:r>
                      <a:endParaRPr sz="2800" dirty="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885825">
                <a:tc>
                  <a:txBody>
                    <a:bodyPr/>
                    <a:lstStyle/>
                    <a:p>
                      <a:pPr marL="248920" indent="0" algn="ctr">
                        <a:spcBef>
                          <a:spcPct val="0"/>
                        </a:spcBef>
                        <a:spcAft>
                          <a:spcPct val="0"/>
                        </a:spcAft>
                      </a:pPr>
                      <a:r>
                        <a:rPr sz="2800">
                          <a:ln>
                            <a:solidFill>
                              <a:schemeClr val="tx1"/>
                            </a:solidFill>
                          </a:ln>
                        </a:rPr>
                        <a:t>3</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2800">
                          <a:ln>
                            <a:solidFill>
                              <a:schemeClr val="tx1"/>
                            </a:solidFill>
                          </a:ln>
                        </a:rPr>
                        <a:t>2023-2024</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2800">
                          <a:ln>
                            <a:solidFill>
                              <a:schemeClr val="tx1"/>
                            </a:solidFill>
                          </a:ln>
                        </a:rPr>
                        <a:t>6482</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883920">
                <a:tc>
                  <a:txBody>
                    <a:bodyPr/>
                    <a:lstStyle/>
                    <a:p>
                      <a:pPr marL="248920" indent="0" algn="ctr">
                        <a:spcBef>
                          <a:spcPct val="0"/>
                        </a:spcBef>
                        <a:spcAft>
                          <a:spcPct val="0"/>
                        </a:spcAft>
                      </a:pPr>
                      <a:r>
                        <a:rPr sz="2800">
                          <a:ln>
                            <a:solidFill>
                              <a:schemeClr val="tx1"/>
                            </a:solidFill>
                          </a:ln>
                        </a:rPr>
                        <a:t>4</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2800">
                          <a:ln>
                            <a:solidFill>
                              <a:schemeClr val="tx1"/>
                            </a:solidFill>
                          </a:ln>
                        </a:rPr>
                        <a:t>2022-2023</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2800">
                          <a:ln>
                            <a:solidFill>
                              <a:schemeClr val="tx1"/>
                            </a:solidFill>
                          </a:ln>
                        </a:rPr>
                        <a:t>5943</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883920">
                <a:tc>
                  <a:txBody>
                    <a:bodyPr/>
                    <a:lstStyle/>
                    <a:p>
                      <a:pPr marL="248920" indent="0" algn="ctr">
                        <a:spcBef>
                          <a:spcPct val="0"/>
                        </a:spcBef>
                        <a:spcAft>
                          <a:spcPct val="0"/>
                        </a:spcAft>
                      </a:pPr>
                      <a:r>
                        <a:rPr sz="2800">
                          <a:ln>
                            <a:solidFill>
                              <a:schemeClr val="tx1"/>
                            </a:solidFill>
                          </a:ln>
                        </a:rPr>
                        <a:t>5</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2800">
                          <a:ln>
                            <a:solidFill>
                              <a:schemeClr val="tx1"/>
                            </a:solidFill>
                          </a:ln>
                        </a:rPr>
                        <a:t>2021-2022</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2800" dirty="0">
                          <a:ln>
                            <a:solidFill>
                              <a:schemeClr val="tx1"/>
                            </a:solidFill>
                          </a:ln>
                        </a:rPr>
                        <a:t>5240</a:t>
                      </a:r>
                      <a:endParaRPr sz="2800" dirty="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bl>
          </a:graphicData>
        </a:graphic>
      </p:graphicFrame>
    </p:spTree>
  </p:cSld>
  <p:clrMapOvr>
    <a:masterClrMapping/>
  </p:clrMapOvr>
  <p:transition advTm="100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05800" cy="2362200"/>
          </a:xfrm>
        </p:spPr>
        <p:txBody>
          <a:bodyPr>
            <a:normAutofit fontScale="90000"/>
          </a:bodyPr>
          <a:lstStyle/>
          <a:p>
            <a:br>
              <a:rPr lang="en-US" b="1" u="sng" dirty="0" smtClean="0"/>
            </a:br>
            <a:r>
              <a:rPr lang="en-US" b="1" u="sng" dirty="0" smtClean="0"/>
              <a:t>ONLINE </a:t>
            </a:r>
            <a:r>
              <a:rPr lang="en-US" b="1" u="sng" dirty="0"/>
              <a:t>CATALOGUE (OPAC)</a:t>
            </a:r>
            <a:br>
              <a:rPr lang="en-US" dirty="0"/>
            </a:br>
            <a:r>
              <a:rPr lang="en-US" b="1" dirty="0"/>
              <a:t> </a:t>
            </a:r>
            <a:r>
              <a:rPr lang="en-US" sz="2200" dirty="0">
                <a:solidFill>
                  <a:srgbClr val="C00000"/>
                </a:solidFill>
              </a:rPr>
              <a:t>The facility to search the open public access catalogue (OPAC) is open to all the users over the </a:t>
            </a:r>
            <a:r>
              <a:rPr lang="en-US" sz="2200" dirty="0" smtClean="0">
                <a:solidFill>
                  <a:srgbClr val="C00000"/>
                </a:solidFill>
              </a:rPr>
              <a:t>campus-wide </a:t>
            </a:r>
            <a:r>
              <a:rPr lang="en-US" sz="2200" dirty="0">
                <a:solidFill>
                  <a:srgbClr val="C00000"/>
                </a:solidFill>
              </a:rPr>
              <a:t>LAN at the URL:  </a:t>
            </a:r>
            <a:r>
              <a:rPr lang="en-US" sz="2200" u="sng" dirty="0">
                <a:solidFill>
                  <a:srgbClr val="C00000"/>
                </a:solidFill>
                <a:hlinkClick r:id="rId1"/>
              </a:rPr>
              <a:t>https://cgcopac.lsease.in/</a:t>
            </a:r>
            <a:r>
              <a:rPr lang="en-US" sz="2200" dirty="0">
                <a:solidFill>
                  <a:srgbClr val="C00000"/>
                </a:solidFill>
              </a:rPr>
              <a:t>.  1 pc in </a:t>
            </a:r>
            <a:r>
              <a:rPr lang="en-US" sz="2200" dirty="0" smtClean="0">
                <a:solidFill>
                  <a:srgbClr val="C00000"/>
                </a:solidFill>
              </a:rPr>
              <a:t>the library </a:t>
            </a:r>
            <a:r>
              <a:rPr lang="en-US" sz="2200" dirty="0">
                <a:solidFill>
                  <a:srgbClr val="C00000"/>
                </a:solidFill>
              </a:rPr>
              <a:t>are exclusively dedicated </a:t>
            </a:r>
            <a:r>
              <a:rPr lang="en-US" sz="2200" dirty="0" smtClean="0">
                <a:solidFill>
                  <a:srgbClr val="C00000"/>
                </a:solidFill>
              </a:rPr>
              <a:t>to </a:t>
            </a:r>
            <a:r>
              <a:rPr lang="en-US" sz="2200" dirty="0">
                <a:solidFill>
                  <a:srgbClr val="C00000"/>
                </a:solidFill>
              </a:rPr>
              <a:t>OPAC search to facilitate the users. </a:t>
            </a:r>
            <a:br>
              <a:rPr lang="en-US" sz="2200" dirty="0"/>
            </a:br>
            <a:endParaRPr lang="en-US" sz="2200" dirty="0"/>
          </a:p>
        </p:txBody>
      </p:sp>
      <p:pic>
        <p:nvPicPr>
          <p:cNvPr id="5" name="Content Placeholder 4" descr="C:\Users\admin\Desktop\DJI_20240604145313_0292_D.jpg"/>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43000" y="2743200"/>
            <a:ext cx="6870700" cy="374523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2133600"/>
          </a:xfrm>
        </p:spPr>
        <p:txBody>
          <a:bodyPr>
            <a:noAutofit/>
          </a:bodyPr>
          <a:lstStyle/>
          <a:p>
            <a:r>
              <a:rPr lang="en-US" b="1" u="sng" dirty="0">
                <a:latin typeface="Algerian" panose="04020705040A02060702" pitchFamily="82" charset="0"/>
              </a:rPr>
              <a:t>DIGITAL </a:t>
            </a:r>
            <a:r>
              <a:rPr lang="en-US" b="1" u="sng" dirty="0" smtClean="0">
                <a:latin typeface="Algerian" panose="04020705040A02060702" pitchFamily="82" charset="0"/>
              </a:rPr>
              <a:t>LIBRARY</a:t>
            </a:r>
            <a:br>
              <a:rPr lang="en-US" sz="2000" b="1" dirty="0" smtClean="0">
                <a:latin typeface="Algerian" panose="04020705040A02060702" pitchFamily="82" charset="0"/>
              </a:rPr>
            </a:br>
            <a:r>
              <a:rPr lang="en-US" sz="1800" b="1" dirty="0" smtClean="0">
                <a:solidFill>
                  <a:srgbClr val="7030A0"/>
                </a:solidFill>
              </a:rPr>
              <a:t>THE LIBRARY </a:t>
            </a:r>
            <a:r>
              <a:rPr lang="en-US" sz="1800" b="1" dirty="0">
                <a:solidFill>
                  <a:srgbClr val="7030A0"/>
                </a:solidFill>
              </a:rPr>
              <a:t>INTENDS TO HAVE A WELL-DEVELOPED COMPUTER AND NETWORK INFRASTRUCTURE IN THE FORM OF </a:t>
            </a:r>
            <a:r>
              <a:rPr lang="en-US" sz="1800" b="1" dirty="0" smtClean="0">
                <a:solidFill>
                  <a:srgbClr val="7030A0"/>
                </a:solidFill>
              </a:rPr>
              <a:t>A DIGITAL </a:t>
            </a:r>
            <a:r>
              <a:rPr lang="en-US" sz="1800" b="1" dirty="0">
                <a:solidFill>
                  <a:srgbClr val="7030A0"/>
                </a:solidFill>
              </a:rPr>
              <a:t>LIBRARY WITH A PROVISION OF 1</a:t>
            </a:r>
            <a:r>
              <a:rPr lang="en-US" sz="1800" b="1" dirty="0" smtClean="0">
                <a:solidFill>
                  <a:srgbClr val="7030A0"/>
                </a:solidFill>
              </a:rPr>
              <a:t>0 </a:t>
            </a:r>
            <a:r>
              <a:rPr lang="en-US" sz="1800" b="1" dirty="0">
                <a:solidFill>
                  <a:srgbClr val="7030A0"/>
                </a:solidFill>
              </a:rPr>
              <a:t>COMPUTERS TO FACILITATE THE USE OF ALL THE WEB-BASED RESOURCES AND SERVICES SUBSCRIBED</a:t>
            </a:r>
            <a:endParaRPr lang="en-US" sz="1800" b="1" dirty="0">
              <a:solidFill>
                <a:srgbClr val="7030A0"/>
              </a:solidFill>
            </a:endParaRPr>
          </a:p>
        </p:txBody>
      </p:sp>
      <p:pic>
        <p:nvPicPr>
          <p:cNvPr id="23" name="Picture 23" descr="C:\Users\admin\Downloads\WhatsApp Image 2025-04-09 at 12.24.20.jpe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a:xfrm>
            <a:off x="523875" y="2286635"/>
            <a:ext cx="8275320" cy="4354195"/>
          </a:xfrm>
          <a:prstGeom prst="roundRect">
            <a:avLst>
              <a:gd name="adj" fmla="val 16667"/>
            </a:avLst>
          </a:prstGeom>
          <a:ln w="57150">
            <a:solidFill>
              <a:srgbClr val="0070C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advTm="100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382000" cy="5784850"/>
          </a:xfrm>
        </p:spPr>
        <p:txBody>
          <a:bodyPr>
            <a:noAutofit/>
          </a:bodyPr>
          <a:lstStyle/>
          <a:p>
            <a:r>
              <a:rPr lang="en-US" sz="7200" b="1" u="sng" dirty="0">
                <a:latin typeface="Algerian" panose="04020705040A02060702" pitchFamily="82" charset="0"/>
              </a:rPr>
              <a:t>WI-FI  </a:t>
            </a:r>
            <a:r>
              <a:rPr lang="en-US" sz="7200" b="1" u="sng" dirty="0" smtClean="0">
                <a:latin typeface="Algerian" panose="04020705040A02060702" pitchFamily="82" charset="0"/>
              </a:rPr>
              <a:t>FACILITY</a:t>
            </a:r>
            <a:br>
              <a:rPr lang="en-US" sz="2400" b="1" u="sng" dirty="0" smtClean="0"/>
            </a:br>
            <a:br>
              <a:rPr lang="en-US" sz="2400" dirty="0" smtClean="0"/>
            </a:br>
            <a:r>
              <a:rPr lang="en-US" sz="4000" dirty="0" smtClean="0">
                <a:solidFill>
                  <a:srgbClr val="008000"/>
                </a:solidFill>
              </a:rPr>
              <a:t>STUDENTS </a:t>
            </a:r>
            <a:r>
              <a:rPr lang="en-US" sz="4000" dirty="0">
                <a:solidFill>
                  <a:srgbClr val="008000"/>
                </a:solidFill>
              </a:rPr>
              <a:t>&amp; FACULTY CAN ACCESS </a:t>
            </a:r>
            <a:r>
              <a:rPr lang="en-US" sz="4000" dirty="0" smtClean="0">
                <a:solidFill>
                  <a:srgbClr val="008000"/>
                </a:solidFill>
              </a:rPr>
              <a:t>THE INTERNET </a:t>
            </a:r>
            <a:r>
              <a:rPr lang="en-US" sz="4000" dirty="0">
                <a:solidFill>
                  <a:srgbClr val="008000"/>
                </a:solidFill>
              </a:rPr>
              <a:t>WITHIN LIBRARY PREMISES ON THEIR LAPTOPS AND MOBILES AS THE LIBRARY IS </a:t>
            </a:r>
            <a:r>
              <a:rPr lang="en-US" sz="4000" dirty="0" smtClean="0">
                <a:solidFill>
                  <a:srgbClr val="008000"/>
                </a:solidFill>
              </a:rPr>
              <a:t>WI-FI </a:t>
            </a:r>
            <a:r>
              <a:rPr lang="en-US" sz="4000" dirty="0">
                <a:solidFill>
                  <a:srgbClr val="008000"/>
                </a:solidFill>
              </a:rPr>
              <a:t>ENABLED</a:t>
            </a:r>
            <a:r>
              <a:rPr lang="en-US" sz="4000" dirty="0"/>
              <a:t>. </a:t>
            </a:r>
            <a:br>
              <a:rPr lang="en-US" sz="4000" dirty="0"/>
            </a:br>
            <a:endParaRPr lang="en-US" sz="4000" dirty="0"/>
          </a:p>
        </p:txBody>
      </p:sp>
    </p:spTree>
  </p:cSld>
  <p:clrMapOvr>
    <a:masterClrMapping/>
  </p:clrMapOvr>
  <p:transition advTm="100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06562"/>
          </a:xfrm>
        </p:spPr>
        <p:txBody>
          <a:bodyPr>
            <a:noAutofit/>
          </a:bodyPr>
          <a:lstStyle/>
          <a:p>
            <a:r>
              <a:rPr lang="en-US" sz="6000" b="1" u="sng" dirty="0"/>
              <a:t>REPROGRAPHIC </a:t>
            </a:r>
            <a:r>
              <a:rPr lang="en-US" sz="6000" b="1" u="sng" dirty="0" smtClean="0"/>
              <a:t>SERVICE</a:t>
            </a:r>
            <a:br>
              <a:rPr lang="en-US" sz="1800" dirty="0" smtClean="0"/>
            </a:br>
            <a:r>
              <a:rPr lang="en-US" sz="1800" dirty="0" smtClean="0">
                <a:solidFill>
                  <a:srgbClr val="00B0F0"/>
                </a:solidFill>
              </a:rPr>
              <a:t>THE LIBRARY FACILITATES </a:t>
            </a:r>
            <a:r>
              <a:rPr lang="en-US" sz="1800" dirty="0">
                <a:solidFill>
                  <a:srgbClr val="00B0F0"/>
                </a:solidFill>
              </a:rPr>
              <a:t>ITS USERS BY PROVIDING REPROGRAPHIC SERVICE FOR GETTING THE REQUIRED MATERIAL PHOTOCOPIED. </a:t>
            </a:r>
            <a:r>
              <a:rPr lang="en-US" sz="1800" dirty="0" smtClean="0">
                <a:solidFill>
                  <a:srgbClr val="00B0F0"/>
                </a:solidFill>
              </a:rPr>
              <a:t>THE LIBRARY </a:t>
            </a:r>
            <a:r>
              <a:rPr lang="en-US" sz="1800" dirty="0">
                <a:solidFill>
                  <a:srgbClr val="00B0F0"/>
                </a:solidFill>
              </a:rPr>
              <a:t>ALSO HAS </a:t>
            </a:r>
            <a:r>
              <a:rPr lang="en-US" sz="1800" dirty="0" smtClean="0">
                <a:solidFill>
                  <a:srgbClr val="00B0F0"/>
                </a:solidFill>
              </a:rPr>
              <a:t>A </a:t>
            </a:r>
            <a:r>
              <a:rPr lang="en-US" sz="1800" b="1" dirty="0" smtClean="0">
                <a:solidFill>
                  <a:srgbClr val="00B0F0"/>
                </a:solidFill>
              </a:rPr>
              <a:t>SCANNING </a:t>
            </a:r>
            <a:r>
              <a:rPr lang="en-US" sz="1800" b="1" dirty="0">
                <a:solidFill>
                  <a:srgbClr val="00B0F0"/>
                </a:solidFill>
              </a:rPr>
              <a:t>FACILITY</a:t>
            </a:r>
            <a:r>
              <a:rPr lang="en-US" sz="1800" dirty="0">
                <a:solidFill>
                  <a:srgbClr val="00B0F0"/>
                </a:solidFill>
              </a:rPr>
              <a:t> AVAILABLE WITHIN </a:t>
            </a:r>
            <a:r>
              <a:rPr lang="en-US" sz="1800" dirty="0" smtClean="0">
                <a:solidFill>
                  <a:srgbClr val="00B0F0"/>
                </a:solidFill>
              </a:rPr>
              <a:t>THE LIBRARY </a:t>
            </a:r>
            <a:r>
              <a:rPr lang="en-US" sz="1800" dirty="0">
                <a:solidFill>
                  <a:srgbClr val="00B0F0"/>
                </a:solidFill>
              </a:rPr>
              <a:t>PREMISES</a:t>
            </a:r>
            <a:r>
              <a:rPr lang="en-US" sz="1800" dirty="0"/>
              <a:t>.</a:t>
            </a:r>
            <a:br>
              <a:rPr lang="en-US" sz="1800" dirty="0"/>
            </a:br>
            <a:endParaRPr lang="en-US" sz="1800" dirty="0"/>
          </a:p>
        </p:txBody>
      </p:sp>
      <p:pic>
        <p:nvPicPr>
          <p:cNvPr id="4" name="Content Placeholder 3" descr="HP LaserJet Pro MFP M126a | HP Store India"/>
          <p:cNvPicPr>
            <a:picLocks noGrp="1" noChangeAspect="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744855" y="1981200"/>
            <a:ext cx="7817485" cy="414528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2438400"/>
          </a:xfrm>
        </p:spPr>
        <p:txBody>
          <a:bodyPr>
            <a:normAutofit fontScale="90000"/>
          </a:bodyPr>
          <a:lstStyle/>
          <a:p>
            <a:r>
              <a:rPr lang="en-US" sz="6000" b="1" u="sng" dirty="0" smtClean="0">
                <a:latin typeface="Algerian" panose="04020705040A02060702" pitchFamily="82" charset="0"/>
              </a:rPr>
              <a:t>READING </a:t>
            </a:r>
            <a:r>
              <a:rPr lang="en-US" sz="6000" b="1" u="sng" dirty="0">
                <a:latin typeface="Algerian" panose="04020705040A02060702" pitchFamily="82" charset="0"/>
              </a:rPr>
              <a:t>HALL </a:t>
            </a:r>
            <a:r>
              <a:rPr lang="en-US" sz="6000" b="1" u="sng" dirty="0" smtClean="0">
                <a:latin typeface="Algerian" panose="04020705040A02060702" pitchFamily="82" charset="0"/>
              </a:rPr>
              <a:t>FACILITY</a:t>
            </a:r>
            <a:r>
              <a:rPr lang="en-US" sz="1800" dirty="0"/>
              <a:t>  </a:t>
            </a:r>
            <a:br>
              <a:rPr lang="en-US" sz="1800" dirty="0" smtClean="0"/>
            </a:br>
            <a:r>
              <a:rPr lang="en-US" sz="3100" dirty="0" smtClean="0">
                <a:solidFill>
                  <a:schemeClr val="accent6">
                    <a:lumMod val="50000"/>
                  </a:schemeClr>
                </a:solidFill>
              </a:rPr>
              <a:t>The library </a:t>
            </a:r>
            <a:r>
              <a:rPr lang="en-US" sz="3100" dirty="0">
                <a:solidFill>
                  <a:schemeClr val="accent6">
                    <a:lumMod val="50000"/>
                  </a:schemeClr>
                </a:solidFill>
              </a:rPr>
              <a:t>provides its users </a:t>
            </a:r>
            <a:r>
              <a:rPr lang="en-US" sz="3100" dirty="0" smtClean="0">
                <a:solidFill>
                  <a:schemeClr val="accent6">
                    <a:lumMod val="50000"/>
                  </a:schemeClr>
                </a:solidFill>
              </a:rPr>
              <a:t>with a </a:t>
            </a:r>
            <a:r>
              <a:rPr lang="en-US" sz="3100" dirty="0">
                <a:solidFill>
                  <a:schemeClr val="accent6">
                    <a:lumMod val="50000"/>
                  </a:schemeClr>
                </a:solidFill>
              </a:rPr>
              <a:t>conducive atmosphere with ample seating capacity .</a:t>
            </a:r>
            <a:endParaRPr lang="en-US" sz="3100" dirty="0">
              <a:solidFill>
                <a:schemeClr val="accent6">
                  <a:lumMod val="50000"/>
                </a:schemeClr>
              </a:solidFill>
            </a:endParaRPr>
          </a:p>
        </p:txBody>
      </p:sp>
      <p:pic>
        <p:nvPicPr>
          <p:cNvPr id="9" name="Picture 9"/>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609600" y="2362200"/>
            <a:ext cx="7996555" cy="4173855"/>
          </a:xfrm>
          <a:prstGeom prst="rect">
            <a:avLst/>
          </a:prstGeom>
          <a:noFill/>
          <a:ln w="57150">
            <a:solidFill>
              <a:srgbClr val="C00000"/>
            </a:solidFill>
          </a:ln>
        </p:spPr>
      </p:pic>
    </p:spTree>
  </p:cSld>
  <p:clrMapOvr>
    <a:masterClrMapping/>
  </p:clrMapOvr>
  <p:transition advTm="100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a:bodyPr>
          <a:lstStyle/>
          <a:p>
            <a:r>
              <a:rPr lang="en-US" sz="5400" u="sng" dirty="0" smtClean="0">
                <a:solidFill>
                  <a:srgbClr val="FF0000"/>
                </a:solidFill>
                <a:effectLst>
                  <a:outerShdw blurRad="38100" dist="19050" dir="2700000" algn="tl">
                    <a:schemeClr val="dk1">
                      <a:alpha val="40000"/>
                    </a:schemeClr>
                  </a:outerShdw>
                </a:effectLst>
                <a:latin typeface="Algerian" panose="04020705040A02060702" pitchFamily="82" charset="0"/>
              </a:rPr>
              <a:t>CCTVs in </a:t>
            </a:r>
            <a:r>
              <a:rPr lang="en-US" sz="5400" u="sng" dirty="0" smtClean="0">
                <a:solidFill>
                  <a:srgbClr val="FF0000"/>
                </a:solidFill>
                <a:effectLst>
                  <a:outerShdw blurRad="38100" dist="19050" dir="2700000" algn="tl">
                    <a:schemeClr val="dk1">
                      <a:alpha val="40000"/>
                    </a:schemeClr>
                  </a:outerShdw>
                </a:effectLst>
                <a:latin typeface="Algerian" panose="04020705040A02060702" pitchFamily="82" charset="0"/>
              </a:rPr>
              <a:t>CCT</a:t>
            </a:r>
            <a:r>
              <a:rPr lang="en-US" sz="5400" u="sng" dirty="0" smtClean="0">
                <a:solidFill>
                  <a:srgbClr val="FF0000"/>
                </a:solidFill>
                <a:effectLst>
                  <a:outerShdw blurRad="38100" dist="19050" dir="2700000" algn="tl">
                    <a:schemeClr val="dk1">
                      <a:alpha val="40000"/>
                    </a:schemeClr>
                  </a:outerShdw>
                </a:effectLst>
                <a:latin typeface="Algerian" panose="04020705040A02060702" pitchFamily="82" charset="0"/>
              </a:rPr>
              <a:t> </a:t>
            </a:r>
            <a:r>
              <a:rPr lang="en-US" sz="5400" u="sng" dirty="0" smtClean="0">
                <a:solidFill>
                  <a:srgbClr val="FF0000"/>
                </a:solidFill>
                <a:effectLst>
                  <a:outerShdw blurRad="38100" dist="19050" dir="2700000" algn="tl">
                    <a:schemeClr val="dk1">
                      <a:alpha val="40000"/>
                    </a:schemeClr>
                  </a:outerShdw>
                </a:effectLst>
                <a:latin typeface="Algerian" panose="04020705040A02060702" pitchFamily="82" charset="0"/>
              </a:rPr>
              <a:t>Library </a:t>
            </a:r>
            <a:endParaRPr lang="en-US" sz="5400" u="sng" dirty="0" smtClean="0">
              <a:solidFill>
                <a:srgbClr val="FF0000"/>
              </a:solidFill>
              <a:effectLst>
                <a:outerShdw blurRad="38100" dist="19050" dir="2700000" algn="tl">
                  <a:schemeClr val="dk1">
                    <a:alpha val="40000"/>
                  </a:schemeClr>
                </a:outerShdw>
              </a:effectLst>
              <a:latin typeface="Algerian" panose="04020705040A02060702" pitchFamily="82" charset="0"/>
            </a:endParaRPr>
          </a:p>
        </p:txBody>
      </p:sp>
      <p:sp>
        <p:nvSpPr>
          <p:cNvPr id="5" name="Rectangle 4"/>
          <p:cNvSpPr/>
          <p:nvPr/>
        </p:nvSpPr>
        <p:spPr>
          <a:xfrm rot="10800000" flipV="1">
            <a:off x="990600" y="1943100"/>
            <a:ext cx="7010400" cy="4222750"/>
          </a:xfrm>
          <a:prstGeom prst="rect">
            <a:avLst/>
          </a:prstGeom>
        </p:spPr>
        <p:txBody>
          <a:bodyPr wrap="square">
            <a:noAutofit/>
          </a:bodyPr>
          <a:lstStyle/>
          <a:p>
            <a:pPr algn="ctr"/>
            <a:r>
              <a:rPr lang="en-US" sz="6000" dirty="0" smtClean="0">
                <a:effectLst>
                  <a:outerShdw blurRad="38100" dist="19050" dir="2700000" algn="tl">
                    <a:schemeClr val="dk1">
                      <a:alpha val="40000"/>
                    </a:schemeClr>
                  </a:outerShdw>
                </a:effectLst>
                <a:latin typeface="Algerian" panose="04020705040A02060702" pitchFamily="82" charset="0"/>
              </a:rPr>
              <a:t>2 </a:t>
            </a:r>
            <a:r>
              <a:rPr lang="en-US" sz="6000" dirty="0">
                <a:effectLst>
                  <a:outerShdw blurRad="38100" dist="19050" dir="2700000" algn="tl">
                    <a:schemeClr val="dk1">
                      <a:alpha val="40000"/>
                    </a:schemeClr>
                  </a:outerShdw>
                </a:effectLst>
                <a:latin typeface="Algerian" panose="04020705040A02060702" pitchFamily="82" charset="0"/>
              </a:rPr>
              <a:t>CCTVs are installed in </a:t>
            </a:r>
            <a:r>
              <a:rPr lang="en-US" sz="6000" dirty="0" smtClean="0">
                <a:effectLst>
                  <a:outerShdw blurRad="38100" dist="19050" dir="2700000" algn="tl">
                    <a:schemeClr val="dk1">
                      <a:alpha val="40000"/>
                    </a:schemeClr>
                  </a:outerShdw>
                </a:effectLst>
                <a:latin typeface="Algerian" panose="04020705040A02060702" pitchFamily="82" charset="0"/>
              </a:rPr>
              <a:t>THE </a:t>
            </a:r>
            <a:r>
              <a:rPr lang="en-US" sz="6000" dirty="0" smtClean="0">
                <a:effectLst>
                  <a:outerShdw blurRad="38100" dist="19050" dir="2700000" algn="tl">
                    <a:schemeClr val="dk1">
                      <a:alpha val="40000"/>
                    </a:schemeClr>
                  </a:outerShdw>
                </a:effectLst>
                <a:latin typeface="Algerian" panose="04020705040A02060702" pitchFamily="82" charset="0"/>
              </a:rPr>
              <a:t>Library </a:t>
            </a:r>
            <a:r>
              <a:rPr lang="en-US" sz="6000" dirty="0">
                <a:effectLst>
                  <a:outerShdw blurRad="38100" dist="19050" dir="2700000" algn="tl">
                    <a:schemeClr val="dk1">
                      <a:alpha val="40000"/>
                    </a:schemeClr>
                  </a:outerShdw>
                </a:effectLst>
                <a:latin typeface="Algerian" panose="04020705040A02060702" pitchFamily="82" charset="0"/>
              </a:rPr>
              <a:t>for 24hr. Surveillance </a:t>
            </a:r>
            <a:endParaRPr lang="en-US" sz="6000" dirty="0">
              <a:effectLst>
                <a:outerShdw blurRad="38100" dist="19050" dir="2700000" algn="tl">
                  <a:schemeClr val="dk1">
                    <a:alpha val="40000"/>
                  </a:schemeClr>
                </a:outerShdw>
              </a:effectLst>
              <a:latin typeface="Algerian" panose="04020705040A02060702" pitchFamily="82" charset="0"/>
            </a:endParaRPr>
          </a:p>
        </p:txBody>
      </p:sp>
    </p:spTree>
  </p:cSld>
  <p:clrMapOvr>
    <a:masterClrMapping/>
  </p:clrMapOvr>
  <p:transition advTm="1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859066"/>
            <a:ext cx="8382000" cy="5755422"/>
          </a:xfrm>
          <a:prstGeom prst="rect">
            <a:avLst/>
          </a:prstGeom>
        </p:spPr>
        <p:txBody>
          <a:bodyPr wrap="square">
            <a:spAutoFit/>
          </a:bodyPr>
          <a:lstStyle/>
          <a:p>
            <a:pPr algn="ctr"/>
            <a:r>
              <a:rPr lang="en-IN" sz="4800" b="1" u="sng" dirty="0">
                <a:solidFill>
                  <a:schemeClr val="accent4">
                    <a:lumMod val="50000"/>
                  </a:schemeClr>
                </a:solidFill>
                <a:latin typeface="Aharoni" pitchFamily="2" charset="-79"/>
                <a:cs typeface="Aharoni" pitchFamily="2" charset="-79"/>
              </a:rPr>
              <a:t>MISSION</a:t>
            </a:r>
            <a:endParaRPr lang="en-IN" sz="4800" b="1" u="sng" dirty="0">
              <a:solidFill>
                <a:schemeClr val="accent4">
                  <a:lumMod val="50000"/>
                </a:schemeClr>
              </a:solidFill>
              <a:latin typeface="Aharoni" pitchFamily="2" charset="-79"/>
              <a:cs typeface="Aharoni" pitchFamily="2" charset="-79"/>
            </a:endParaRPr>
          </a:p>
          <a:p>
            <a:r>
              <a:rPr lang="en-IN" sz="3200" dirty="0" smtClean="0">
                <a:solidFill>
                  <a:srgbClr val="FF0000"/>
                </a:solidFill>
                <a:latin typeface="Arial Narrow" panose="020B0606020202030204" pitchFamily="34" charset="0"/>
                <a:cs typeface="Aharoni" pitchFamily="2" charset="-79"/>
              </a:rPr>
              <a:t>The </a:t>
            </a:r>
            <a:r>
              <a:rPr lang="en-IN" sz="3200" dirty="0">
                <a:solidFill>
                  <a:srgbClr val="FF0000"/>
                </a:solidFill>
                <a:latin typeface="Arial Narrow" panose="020B0606020202030204" pitchFamily="34" charset="0"/>
                <a:cs typeface="Aharoni" pitchFamily="2" charset="-79"/>
              </a:rPr>
              <a:t>College </a:t>
            </a:r>
            <a:r>
              <a:rPr lang="en-IN" sz="3200" dirty="0" smtClean="0">
                <a:solidFill>
                  <a:srgbClr val="FF0000"/>
                </a:solidFill>
                <a:latin typeface="Arial Narrow" panose="020B0606020202030204" pitchFamily="34" charset="0"/>
                <a:cs typeface="Aharoni" pitchFamily="2" charset="-79"/>
              </a:rPr>
              <a:t>Libraries are </a:t>
            </a:r>
            <a:r>
              <a:rPr lang="en-IN" sz="3200" dirty="0">
                <a:solidFill>
                  <a:srgbClr val="FF0000"/>
                </a:solidFill>
                <a:latin typeface="Arial Narrow" panose="020B0606020202030204" pitchFamily="34" charset="0"/>
                <a:cs typeface="Aharoni" pitchFamily="2" charset="-79"/>
              </a:rPr>
              <a:t>to sustain a physically and virtually appealing environment that promotes learning, teaching and research. It fosters lifelong intellectual growth and </a:t>
            </a:r>
            <a:r>
              <a:rPr lang="en-IN" sz="3200" dirty="0" smtClean="0">
                <a:solidFill>
                  <a:srgbClr val="FF0000"/>
                </a:solidFill>
                <a:latin typeface="Arial Narrow" panose="020B0606020202030204" pitchFamily="34" charset="0"/>
                <a:cs typeface="Aharoni" pitchFamily="2" charset="-79"/>
              </a:rPr>
              <a:t>self-fulfilment </a:t>
            </a:r>
            <a:r>
              <a:rPr lang="en-IN" sz="3200" dirty="0">
                <a:solidFill>
                  <a:srgbClr val="FF0000"/>
                </a:solidFill>
                <a:latin typeface="Arial Narrow" panose="020B0606020202030204" pitchFamily="34" charset="0"/>
                <a:cs typeface="Aharoni" pitchFamily="2" charset="-79"/>
              </a:rPr>
              <a:t>by providing all users with versatile accessibility </a:t>
            </a:r>
            <a:r>
              <a:rPr lang="en-IN" sz="3200" dirty="0" smtClean="0">
                <a:solidFill>
                  <a:srgbClr val="FF0000"/>
                </a:solidFill>
                <a:latin typeface="Arial Narrow" panose="020B0606020202030204" pitchFamily="34" charset="0"/>
                <a:cs typeface="Aharoni" pitchFamily="2" charset="-79"/>
              </a:rPr>
              <a:t>of the </a:t>
            </a:r>
            <a:r>
              <a:rPr lang="en-IN" sz="3200" dirty="0">
                <a:solidFill>
                  <a:srgbClr val="FF0000"/>
                </a:solidFill>
                <a:latin typeface="Arial Narrow" panose="020B0606020202030204" pitchFamily="34" charset="0"/>
                <a:cs typeface="Aharoni" pitchFamily="2" charset="-79"/>
              </a:rPr>
              <a:t>needed information resources. It also stimulates to promote individual sharing of ideas and love of reading and social enlightenment, enrichment throughout the knowledge society. It also supports in excellence and innovation in education and research.</a:t>
            </a:r>
            <a:endParaRPr lang="en-IN" sz="3200" dirty="0">
              <a:solidFill>
                <a:srgbClr val="FF0000"/>
              </a:solidFill>
              <a:latin typeface="Arial Narrow" panose="020B0606020202030204" pitchFamily="34" charset="0"/>
              <a:cs typeface="Aharoni" pitchFamily="2" charset="-79"/>
            </a:endParaRPr>
          </a:p>
        </p:txBody>
      </p:sp>
    </p:spTree>
  </p:cSld>
  <p:clrMapOvr>
    <a:masterClrMapping/>
  </p:clrMapOvr>
  <p:transition advTm="100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INDUCTION PROGRAMME FOR FRESHERS (SESSION  2025-2026)</a:t>
            </a:r>
            <a:endParaRPr lang="en-US" b="1" dirty="0"/>
          </a:p>
        </p:txBody>
      </p:sp>
      <p:pic>
        <p:nvPicPr>
          <p:cNvPr id="7" name="Picture 6"/>
          <p:cNvPicPr>
            <a:picLocks noChangeAspect="1"/>
          </p:cNvPicPr>
          <p:nvPr/>
        </p:nvPicPr>
        <p:blipFill>
          <a:blip r:embed="rId1"/>
          <a:stretch>
            <a:fillRect/>
          </a:stretch>
        </p:blipFill>
        <p:spPr>
          <a:xfrm>
            <a:off x="5257800" y="1752600"/>
            <a:ext cx="3383280" cy="4264025"/>
          </a:xfrm>
          <a:prstGeom prst="rect">
            <a:avLst/>
          </a:prstGeom>
          <a:ln w="38100">
            <a:solidFill>
              <a:schemeClr val="tx1"/>
            </a:solidFill>
          </a:ln>
        </p:spPr>
      </p:pic>
      <p:pic>
        <p:nvPicPr>
          <p:cNvPr id="8" name="Picture 7"/>
          <p:cNvPicPr>
            <a:picLocks noChangeAspect="1"/>
          </p:cNvPicPr>
          <p:nvPr/>
        </p:nvPicPr>
        <p:blipFill>
          <a:blip r:embed="rId2"/>
          <a:stretch>
            <a:fillRect/>
          </a:stretch>
        </p:blipFill>
        <p:spPr>
          <a:xfrm>
            <a:off x="457200" y="1676400"/>
            <a:ext cx="4818380" cy="4417060"/>
          </a:xfrm>
          <a:prstGeom prst="rect">
            <a:avLst/>
          </a:prstGeom>
        </p:spPr>
      </p:pic>
    </p:spTree>
  </p:cSld>
  <p:clrMapOvr>
    <a:masterClrMapping/>
  </p:clrMapOvr>
  <p:transition advTm="100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p:nvPr/>
        </p:nvGraphicFramePr>
        <p:xfrm>
          <a:off x="533400" y="1303655"/>
          <a:ext cx="8341995" cy="5054600"/>
        </p:xfrm>
        <a:graphic>
          <a:graphicData uri="http://schemas.openxmlformats.org/drawingml/2006/table">
            <a:tbl>
              <a:tblPr>
                <a:tableStyleId>{35758FB7-9AC5-4552-8A53-C91805E547FA}</a:tableStyleId>
              </a:tblPr>
              <a:tblGrid>
                <a:gridCol w="1165225"/>
                <a:gridCol w="3985895"/>
                <a:gridCol w="1234440"/>
                <a:gridCol w="1956435"/>
              </a:tblGrid>
              <a:tr h="553720">
                <a:tc>
                  <a:txBody>
                    <a:bodyPr/>
                    <a:lstStyle/>
                    <a:p>
                      <a:pPr algn="ctr">
                        <a:spcBef>
                          <a:spcPct val="0"/>
                        </a:spcBef>
                        <a:spcAft>
                          <a:spcPct val="0"/>
                        </a:spcAft>
                      </a:pPr>
                      <a:r>
                        <a:rPr sz="2400" b="1"/>
                        <a:t>SR.NO</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1"/>
                        <a:t>COURSE</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1"/>
                        <a:t>TITLE</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1"/>
                        <a:t>VOLUME</a:t>
                      </a:r>
                      <a:endParaRPr sz="2400" b="1"/>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552450">
                <a:tc>
                  <a:txBody>
                    <a:bodyPr/>
                    <a:lstStyle/>
                    <a:p>
                      <a:pPr algn="ctr">
                        <a:spcBef>
                          <a:spcPct val="0"/>
                        </a:spcBef>
                        <a:spcAft>
                          <a:spcPct val="0"/>
                        </a:spcAft>
                      </a:pPr>
                      <a:r>
                        <a:rPr sz="2400" b="0"/>
                        <a:t>1</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BBA</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185</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1167</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554355">
                <a:tc>
                  <a:txBody>
                    <a:bodyPr/>
                    <a:lstStyle/>
                    <a:p>
                      <a:pPr algn="ctr">
                        <a:spcBef>
                          <a:spcPct val="0"/>
                        </a:spcBef>
                        <a:spcAft>
                          <a:spcPct val="0"/>
                        </a:spcAft>
                      </a:pPr>
                      <a:r>
                        <a:rPr sz="2400" b="0"/>
                        <a:t>2</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BCA</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546</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4838</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526415">
                <a:tc>
                  <a:txBody>
                    <a:bodyPr/>
                    <a:lstStyle/>
                    <a:p>
                      <a:pPr algn="ctr">
                        <a:spcBef>
                          <a:spcPct val="0"/>
                        </a:spcBef>
                        <a:spcAft>
                          <a:spcPct val="0"/>
                        </a:spcAft>
                      </a:pPr>
                      <a:r>
                        <a:rPr sz="2400" b="0"/>
                        <a:t>3</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BSC.MICROBIOLOGY</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43</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114</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553720">
                <a:tc>
                  <a:txBody>
                    <a:bodyPr/>
                    <a:lstStyle/>
                    <a:p>
                      <a:pPr algn="ctr">
                        <a:spcBef>
                          <a:spcPct val="0"/>
                        </a:spcBef>
                        <a:spcAft>
                          <a:spcPct val="0"/>
                        </a:spcAft>
                      </a:pPr>
                      <a:r>
                        <a:rPr sz="2400" b="0"/>
                        <a:t>4</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BSC.MULTIMEDIA</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58</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102</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551815">
                <a:tc>
                  <a:txBody>
                    <a:bodyPr/>
                    <a:lstStyle/>
                    <a:p>
                      <a:pPr algn="ctr">
                        <a:spcBef>
                          <a:spcPct val="0"/>
                        </a:spcBef>
                        <a:spcAft>
                          <a:spcPct val="0"/>
                        </a:spcAft>
                      </a:pPr>
                      <a:r>
                        <a:rPr sz="2400" b="0"/>
                        <a:t>5</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BSC.NON MEDICAL</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98</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398</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655955">
                <a:tc>
                  <a:txBody>
                    <a:bodyPr/>
                    <a:lstStyle/>
                    <a:p>
                      <a:pPr algn="ctr">
                        <a:spcBef>
                          <a:spcPct val="0"/>
                        </a:spcBef>
                        <a:spcAft>
                          <a:spcPct val="0"/>
                        </a:spcAft>
                      </a:pPr>
                      <a:r>
                        <a:rPr sz="2400" b="0"/>
                        <a:t>6</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BSC.GRAPHICS &amp; WEB DESIGN</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63</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302</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1106170">
                <a:tc>
                  <a:txBody>
                    <a:bodyPr/>
                    <a:lstStyle/>
                    <a:p>
                      <a:pPr algn="ctr">
                        <a:spcBef>
                          <a:spcPct val="0"/>
                        </a:spcBef>
                        <a:spcAft>
                          <a:spcPct val="0"/>
                        </a:spcAft>
                      </a:pPr>
                      <a:r>
                        <a:rPr sz="2400" b="0"/>
                        <a:t>7</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dirty="0" smtClean="0"/>
                        <a:t>BSC.BIOTECHNOL</a:t>
                      </a:r>
                      <a:r>
                        <a:rPr lang="en-US" sz="2400" b="0" dirty="0" smtClean="0"/>
                        <a:t>O</a:t>
                      </a:r>
                      <a:r>
                        <a:rPr sz="2400" b="0" dirty="0" smtClean="0"/>
                        <a:t>GY</a:t>
                      </a:r>
                      <a:endParaRPr sz="2400" b="0" dirty="0"/>
                    </a:p>
                    <a:p>
                      <a:pPr algn="ctr">
                        <a:spcBef>
                          <a:spcPct val="0"/>
                        </a:spcBef>
                        <a:spcAft>
                          <a:spcPct val="0"/>
                        </a:spcAft>
                      </a:pPr>
                      <a:r>
                        <a:rPr sz="2400" b="0" dirty="0"/>
                        <a:t>MSC.BIOTECHNOLOGY</a:t>
                      </a:r>
                      <a:endParaRPr sz="2400" b="0" dirty="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a:t>395</a:t>
                      </a:r>
                      <a:endParaRPr sz="2400" b="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algn="ctr">
                        <a:spcBef>
                          <a:spcPct val="0"/>
                        </a:spcBef>
                        <a:spcAft>
                          <a:spcPct val="0"/>
                        </a:spcAft>
                      </a:pPr>
                      <a:r>
                        <a:rPr sz="2400" b="0" dirty="0"/>
                        <a:t>2988</a:t>
                      </a:r>
                      <a:endParaRPr sz="2400" b="0" dirty="0"/>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bl>
          </a:graphicData>
        </a:graphic>
      </p:graphicFrame>
      <p:sp>
        <p:nvSpPr>
          <p:cNvPr id="6" name="Text Box 5"/>
          <p:cNvSpPr txBox="1"/>
          <p:nvPr/>
        </p:nvSpPr>
        <p:spPr>
          <a:xfrm>
            <a:off x="720725" y="0"/>
            <a:ext cx="7538720" cy="1304290"/>
          </a:xfrm>
          <a:prstGeom prst="rect">
            <a:avLst/>
          </a:prstGeom>
          <a:noFill/>
        </p:spPr>
        <p:txBody>
          <a:bodyPr wrap="square" rtlCol="0" anchor="t">
            <a:noAutofit/>
          </a:bodyPr>
          <a:lstStyle/>
          <a:p>
            <a:pPr algn="ctr"/>
            <a:r>
              <a:rPr lang="en-US" sz="4400" b="1" dirty="0" smtClean="0">
                <a:solidFill>
                  <a:srgbClr val="002060"/>
                </a:solidFill>
                <a:sym typeface="+mn-ea"/>
              </a:rPr>
              <a:t>STREAMWISE COLLECTION OF</a:t>
            </a:r>
            <a:br>
              <a:rPr lang="en-US" sz="4400" b="1" dirty="0" smtClean="0">
                <a:solidFill>
                  <a:srgbClr val="002060"/>
                </a:solidFill>
                <a:sym typeface="+mn-ea"/>
              </a:rPr>
            </a:br>
            <a:r>
              <a:rPr lang="en-US" sz="4400" b="1" dirty="0" smtClean="0">
                <a:solidFill>
                  <a:srgbClr val="002060"/>
                </a:solidFill>
                <a:sym typeface="+mn-ea"/>
              </a:rPr>
              <a:t>  LIBRARY</a:t>
            </a:r>
            <a:endParaRPr lang="en-US" sz="4400" b="1" dirty="0" smtClean="0">
              <a:solidFill>
                <a:srgbClr val="002060"/>
              </a:solidFill>
              <a:sym typeface="+mn-ea"/>
            </a:endParaRPr>
          </a:p>
        </p:txBody>
      </p:sp>
    </p:spTree>
  </p:cSld>
  <p:clrMapOvr>
    <a:masterClrMapping/>
  </p:clrMapOvr>
  <p:transition advTm="100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7"/>
            <a:ext cx="8229600" cy="1143000"/>
          </a:xfrm>
        </p:spPr>
        <p:txBody>
          <a:bodyPr>
            <a:normAutofit fontScale="90000"/>
          </a:bodyPr>
          <a:lstStyle/>
          <a:p>
            <a:r>
              <a:rPr lang="en-US" b="1">
                <a:solidFill>
                  <a:schemeClr val="accent4"/>
                </a:solidFill>
                <a:latin typeface="Algerian" panose="04020705040A02060702" pitchFamily="82" charset="0"/>
                <a:cs typeface="Algerian" panose="04020705040A02060702" pitchFamily="82" charset="0"/>
              </a:rPr>
              <a:t>LOCATION OF BOOKS : SUMMARY</a:t>
            </a:r>
            <a:endParaRPr lang="en-US" b="1">
              <a:solidFill>
                <a:schemeClr val="accent4"/>
              </a:solidFill>
              <a:latin typeface="Algerian" panose="04020705040A02060702" pitchFamily="82" charset="0"/>
              <a:cs typeface="Algerian" panose="04020705040A02060702" pitchFamily="82" charset="0"/>
            </a:endParaRPr>
          </a:p>
        </p:txBody>
      </p:sp>
      <p:graphicFrame>
        <p:nvGraphicFramePr>
          <p:cNvPr id="4" name="Table 3"/>
          <p:cNvGraphicFramePr/>
          <p:nvPr/>
        </p:nvGraphicFramePr>
        <p:xfrm>
          <a:off x="104775" y="914400"/>
          <a:ext cx="8698230" cy="5646420"/>
        </p:xfrm>
        <a:graphic>
          <a:graphicData uri="http://schemas.openxmlformats.org/drawingml/2006/table">
            <a:tbl>
              <a:tblPr/>
              <a:tblGrid>
                <a:gridCol w="1066165"/>
                <a:gridCol w="1725930"/>
                <a:gridCol w="5906135"/>
              </a:tblGrid>
              <a:tr h="188595">
                <a:tc>
                  <a:txBody>
                    <a:bodyPr/>
                    <a:lstStyle/>
                    <a:p>
                      <a:pPr>
                        <a:spcBef>
                          <a:spcPct val="0"/>
                        </a:spcBef>
                        <a:spcAft>
                          <a:spcPct val="0"/>
                        </a:spcAft>
                      </a:pPr>
                      <a:r>
                        <a:rPr sz="2000" b="1">
                          <a:solidFill>
                            <a:schemeClr val="tx1"/>
                          </a:solidFill>
                          <a:latin typeface="Cambria" panose="02040503050406030204"/>
                          <a:ea typeface="SimSun" panose="02010600030101010101" pitchFamily="2" charset="-122"/>
                        </a:rPr>
                        <a:t>SR.NO</a:t>
                      </a:r>
                      <a:endParaRPr sz="2000" b="1">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spcBef>
                          <a:spcPct val="0"/>
                        </a:spcBef>
                        <a:spcAft>
                          <a:spcPct val="0"/>
                        </a:spcAft>
                      </a:pPr>
                      <a:r>
                        <a:rPr sz="2000" b="1">
                          <a:solidFill>
                            <a:schemeClr val="tx1"/>
                          </a:solidFill>
                          <a:latin typeface="Cambria" panose="02040503050406030204"/>
                          <a:ea typeface="SimSun" panose="02010600030101010101" pitchFamily="2" charset="-122"/>
                        </a:rPr>
                        <a:t>BOOKCASE NO</a:t>
                      </a:r>
                      <a:endParaRPr sz="2000" b="1">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spcBef>
                          <a:spcPct val="0"/>
                        </a:spcBef>
                        <a:spcAft>
                          <a:spcPct val="0"/>
                        </a:spcAft>
                      </a:pPr>
                      <a:r>
                        <a:rPr sz="2000" b="1">
                          <a:solidFill>
                            <a:schemeClr val="tx1"/>
                          </a:solidFill>
                          <a:latin typeface="Cambria" panose="02040503050406030204"/>
                          <a:ea typeface="SimSun" panose="02010600030101010101" pitchFamily="2" charset="-122"/>
                        </a:rPr>
                        <a:t>SUBJECT NAME</a:t>
                      </a:r>
                      <a:endParaRPr sz="2000" b="1">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r>
              <a:tr h="188595">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1</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1</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spcBef>
                          <a:spcPct val="0"/>
                        </a:spcBef>
                        <a:spcAft>
                          <a:spcPct val="0"/>
                        </a:spcAft>
                      </a:pPr>
                      <a:r>
                        <a:rPr sz="1600" b="0">
                          <a:solidFill>
                            <a:schemeClr val="tx1"/>
                          </a:solidFill>
                          <a:latin typeface="Cambria" panose="02040503050406030204"/>
                          <a:ea typeface="SimSun" panose="02010600030101010101" pitchFamily="2" charset="-122"/>
                        </a:rPr>
                        <a:t>MULTIMEDIA ALL SUBJECT BOOKS</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r>
              <a:tr h="377190">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2</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2 TO 6</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spcBef>
                          <a:spcPct val="0"/>
                        </a:spcBef>
                        <a:spcAft>
                          <a:spcPct val="0"/>
                        </a:spcAft>
                      </a:pPr>
                      <a:r>
                        <a:rPr sz="1600" b="0" dirty="0">
                          <a:solidFill>
                            <a:schemeClr val="tx1"/>
                          </a:solidFill>
                          <a:latin typeface="Cambria" panose="02040503050406030204"/>
                          <a:ea typeface="SimSun" panose="02010600030101010101" pitchFamily="2" charset="-122"/>
                        </a:rPr>
                        <a:t>RESEARCH </a:t>
                      </a:r>
                      <a:r>
                        <a:rPr sz="1600" b="0" dirty="0" smtClean="0">
                          <a:solidFill>
                            <a:schemeClr val="tx1"/>
                          </a:solidFill>
                          <a:latin typeface="Cambria" panose="02040503050406030204"/>
                          <a:ea typeface="SimSun" panose="02010600030101010101" pitchFamily="2" charset="-122"/>
                        </a:rPr>
                        <a:t>METHOD</a:t>
                      </a:r>
                      <a:r>
                        <a:rPr lang="en-US" sz="1600" b="0" dirty="0" smtClean="0">
                          <a:solidFill>
                            <a:schemeClr val="tx1"/>
                          </a:solidFill>
                          <a:latin typeface="Cambria" panose="02040503050406030204"/>
                          <a:ea typeface="SimSun" panose="02010600030101010101" pitchFamily="2" charset="-122"/>
                        </a:rPr>
                        <a:t>O</a:t>
                      </a:r>
                      <a:r>
                        <a:rPr sz="1600" b="0" dirty="0" smtClean="0">
                          <a:solidFill>
                            <a:schemeClr val="tx1"/>
                          </a:solidFill>
                          <a:latin typeface="Cambria" panose="02040503050406030204"/>
                          <a:ea typeface="SimSun" panose="02010600030101010101" pitchFamily="2" charset="-122"/>
                        </a:rPr>
                        <a:t>LOGY</a:t>
                      </a:r>
                      <a:r>
                        <a:rPr sz="1600" b="0" dirty="0">
                          <a:solidFill>
                            <a:schemeClr val="tx1"/>
                          </a:solidFill>
                          <a:latin typeface="Cambria" panose="02040503050406030204"/>
                          <a:ea typeface="SimSun" panose="02010600030101010101" pitchFamily="2" charset="-122"/>
                        </a:rPr>
                        <a:t>, SYSTEM PROGRAMMING, OPERATING SYSTEMS</a:t>
                      </a:r>
                      <a:endParaRPr sz="1600" b="0" dirty="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r>
              <a:tr h="206375">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3</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7 TO 10</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spcBef>
                          <a:spcPct val="0"/>
                        </a:spcBef>
                        <a:spcAft>
                          <a:spcPct val="0"/>
                        </a:spcAft>
                      </a:pPr>
                      <a:r>
                        <a:rPr sz="1600" b="0">
                          <a:solidFill>
                            <a:schemeClr val="tx1"/>
                          </a:solidFill>
                          <a:latin typeface="Cambria" panose="02040503050406030204"/>
                          <a:ea typeface="SimSun" panose="02010600030101010101" pitchFamily="2" charset="-122"/>
                        </a:rPr>
                        <a:t>C &amp; C++VISUAL BASIC</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r>
              <a:tr h="377190">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4</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11 TO 15</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spcBef>
                          <a:spcPct val="0"/>
                        </a:spcBef>
                        <a:spcAft>
                          <a:spcPct val="0"/>
                        </a:spcAft>
                      </a:pPr>
                      <a:r>
                        <a:rPr sz="1600" b="0" dirty="0">
                          <a:solidFill>
                            <a:schemeClr val="tx1"/>
                          </a:solidFill>
                          <a:latin typeface="Cambria" panose="02040503050406030204"/>
                          <a:ea typeface="SimSun" panose="02010600030101010101" pitchFamily="2" charset="-122"/>
                        </a:rPr>
                        <a:t>JAVA, UNIX, DATA </a:t>
                      </a:r>
                      <a:r>
                        <a:rPr sz="1600" b="0" dirty="0" smtClean="0">
                          <a:solidFill>
                            <a:schemeClr val="tx1"/>
                          </a:solidFill>
                          <a:latin typeface="Cambria" panose="02040503050406030204"/>
                          <a:ea typeface="SimSun" panose="02010600030101010101" pitchFamily="2" charset="-122"/>
                        </a:rPr>
                        <a:t>COMMUNICAION</a:t>
                      </a:r>
                      <a:r>
                        <a:rPr lang="en-US" sz="1600" b="0" dirty="0" smtClean="0">
                          <a:solidFill>
                            <a:schemeClr val="tx1"/>
                          </a:solidFill>
                          <a:latin typeface="Cambria" panose="02040503050406030204"/>
                          <a:ea typeface="SimSun" panose="02010600030101010101" pitchFamily="2" charset="-122"/>
                        </a:rPr>
                        <a:t> </a:t>
                      </a:r>
                      <a:r>
                        <a:rPr sz="1600" b="0" dirty="0" smtClean="0">
                          <a:solidFill>
                            <a:schemeClr val="tx1"/>
                          </a:solidFill>
                          <a:latin typeface="Cambria" panose="02040503050406030204"/>
                          <a:ea typeface="SimSun" panose="02010600030101010101" pitchFamily="2" charset="-122"/>
                        </a:rPr>
                        <a:t>AND </a:t>
                      </a:r>
                      <a:r>
                        <a:rPr sz="1600" b="0" dirty="0">
                          <a:solidFill>
                            <a:schemeClr val="tx1"/>
                          </a:solidFill>
                          <a:latin typeface="Cambria" panose="02040503050406030204"/>
                          <a:ea typeface="SimSun" panose="02010600030101010101" pitchFamily="2" charset="-122"/>
                        </a:rPr>
                        <a:t>NETWORKING, COMPUTER NETWORKS, DATABASE SYSTEMS</a:t>
                      </a:r>
                      <a:endParaRPr sz="1600" b="0" dirty="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r>
              <a:tr h="188595">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5</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16 TO 19</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spcBef>
                          <a:spcPct val="0"/>
                        </a:spcBef>
                        <a:spcAft>
                          <a:spcPct val="0"/>
                        </a:spcAft>
                      </a:pPr>
                      <a:r>
                        <a:rPr sz="1600" b="0">
                          <a:solidFill>
                            <a:schemeClr val="tx1"/>
                          </a:solidFill>
                          <a:latin typeface="Cambria" panose="02040503050406030204"/>
                          <a:ea typeface="SimSun" panose="02010600030101010101" pitchFamily="2" charset="-122"/>
                        </a:rPr>
                        <a:t>DATABASE SYSTEMS, DATA MINING, DATA STRUCTURES</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r>
              <a:tr h="697230">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6</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20 TO 24</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spcBef>
                          <a:spcPct val="0"/>
                        </a:spcBef>
                        <a:spcAft>
                          <a:spcPct val="0"/>
                        </a:spcAft>
                      </a:pPr>
                      <a:r>
                        <a:rPr sz="1600" b="0" dirty="0">
                          <a:solidFill>
                            <a:schemeClr val="tx1"/>
                          </a:solidFill>
                          <a:latin typeface="Cambria" panose="02040503050406030204"/>
                          <a:ea typeface="SimSun" panose="02010600030101010101" pitchFamily="2" charset="-122"/>
                        </a:rPr>
                        <a:t>COMPUTER GRAPHICS, PYTHON, LINUX, UNIX, </a:t>
                      </a:r>
                      <a:r>
                        <a:rPr sz="1600" b="0" dirty="0" smtClean="0">
                          <a:solidFill>
                            <a:schemeClr val="tx1"/>
                          </a:solidFill>
                          <a:latin typeface="Cambria" panose="02040503050406030204"/>
                          <a:ea typeface="SimSun" panose="02010600030101010101" pitchFamily="2" charset="-122"/>
                        </a:rPr>
                        <a:t>ANDRIOD</a:t>
                      </a:r>
                      <a:r>
                        <a:rPr sz="1600" b="0" dirty="0">
                          <a:solidFill>
                            <a:schemeClr val="tx1"/>
                          </a:solidFill>
                          <a:latin typeface="Cambria" panose="02040503050406030204"/>
                          <a:ea typeface="SimSun" panose="02010600030101010101" pitchFamily="2" charset="-122"/>
                        </a:rPr>
                        <a:t>, HTML/DHTML, PL/SQL, PHP, CRYPTOGRAPHY NETWORK SECURITY</a:t>
                      </a:r>
                      <a:endParaRPr sz="1600" b="0" dirty="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r>
              <a:tr h="377190">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7</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25 TO 28</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spcBef>
                          <a:spcPct val="0"/>
                        </a:spcBef>
                        <a:spcAft>
                          <a:spcPct val="0"/>
                        </a:spcAft>
                      </a:pPr>
                      <a:r>
                        <a:rPr sz="1600" b="0" dirty="0">
                          <a:solidFill>
                            <a:schemeClr val="tx1"/>
                          </a:solidFill>
                          <a:latin typeface="Cambria" panose="02040503050406030204"/>
                          <a:ea typeface="SimSun" panose="02010600030101010101" pitchFamily="2" charset="-122"/>
                        </a:rPr>
                        <a:t>CLOUD COMPUTING, </a:t>
                      </a:r>
                      <a:r>
                        <a:rPr sz="1600" b="0" dirty="0" smtClean="0">
                          <a:solidFill>
                            <a:schemeClr val="tx1"/>
                          </a:solidFill>
                          <a:latin typeface="Cambria" panose="02040503050406030204"/>
                          <a:ea typeface="SimSun" panose="02010600030101010101" pitchFamily="2" charset="-122"/>
                        </a:rPr>
                        <a:t>MAN</a:t>
                      </a:r>
                      <a:r>
                        <a:rPr lang="en-US" sz="1600" b="0" dirty="0" smtClean="0">
                          <a:solidFill>
                            <a:schemeClr val="tx1"/>
                          </a:solidFill>
                          <a:latin typeface="Cambria" panose="02040503050406030204"/>
                          <a:ea typeface="SimSun" panose="02010600030101010101" pitchFamily="2" charset="-122"/>
                        </a:rPr>
                        <a:t>A</a:t>
                      </a:r>
                      <a:r>
                        <a:rPr sz="1600" b="0" dirty="0" smtClean="0">
                          <a:solidFill>
                            <a:schemeClr val="tx1"/>
                          </a:solidFill>
                          <a:latin typeface="Cambria" panose="02040503050406030204"/>
                          <a:ea typeface="SimSun" panose="02010600030101010101" pitchFamily="2" charset="-122"/>
                        </a:rPr>
                        <a:t>GERIAL </a:t>
                      </a:r>
                      <a:r>
                        <a:rPr sz="1600" b="0" dirty="0">
                          <a:solidFill>
                            <a:schemeClr val="tx1"/>
                          </a:solidFill>
                          <a:latin typeface="Cambria" panose="02040503050406030204"/>
                          <a:ea typeface="SimSun" panose="02010600030101010101" pitchFamily="2" charset="-122"/>
                        </a:rPr>
                        <a:t>ECONOMICS, BUSINESS LAW</a:t>
                      </a:r>
                      <a:endParaRPr sz="1600" b="0" dirty="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r>
              <a:tr h="377190">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8</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29 TO 33</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spcBef>
                          <a:spcPct val="0"/>
                        </a:spcBef>
                        <a:spcAft>
                          <a:spcPct val="0"/>
                        </a:spcAft>
                      </a:pPr>
                      <a:r>
                        <a:rPr sz="1600" b="0" dirty="0">
                          <a:solidFill>
                            <a:schemeClr val="tx1"/>
                          </a:solidFill>
                          <a:latin typeface="Cambria" panose="02040503050406030204"/>
                          <a:ea typeface="SimSun" panose="02010600030101010101" pitchFamily="2" charset="-122"/>
                        </a:rPr>
                        <a:t>MATHEMATICS, BUSINESS </a:t>
                      </a:r>
                      <a:r>
                        <a:rPr sz="1600" b="0" dirty="0" smtClean="0">
                          <a:solidFill>
                            <a:schemeClr val="tx1"/>
                          </a:solidFill>
                          <a:latin typeface="Cambria" panose="02040503050406030204"/>
                          <a:ea typeface="SimSun" panose="02010600030101010101" pitchFamily="2" charset="-122"/>
                        </a:rPr>
                        <a:t>STAT</a:t>
                      </a:r>
                      <a:r>
                        <a:rPr lang="en-US" sz="1600" b="0" dirty="0" smtClean="0">
                          <a:solidFill>
                            <a:schemeClr val="tx1"/>
                          </a:solidFill>
                          <a:latin typeface="Cambria" panose="02040503050406030204"/>
                          <a:ea typeface="SimSun" panose="02010600030101010101" pitchFamily="2" charset="-122"/>
                        </a:rPr>
                        <a:t>I</a:t>
                      </a:r>
                      <a:r>
                        <a:rPr sz="1600" b="0" dirty="0" smtClean="0">
                          <a:solidFill>
                            <a:schemeClr val="tx1"/>
                          </a:solidFill>
                          <a:latin typeface="Cambria" panose="02040503050406030204"/>
                          <a:ea typeface="SimSun" panose="02010600030101010101" pitchFamily="2" charset="-122"/>
                        </a:rPr>
                        <a:t>STICS</a:t>
                      </a:r>
                      <a:r>
                        <a:rPr sz="1600" b="0" dirty="0">
                          <a:solidFill>
                            <a:schemeClr val="tx1"/>
                          </a:solidFill>
                          <a:latin typeface="Cambria" panose="02040503050406030204"/>
                          <a:ea typeface="SimSun" panose="02010600030101010101" pitchFamily="2" charset="-122"/>
                        </a:rPr>
                        <a:t>, PHYSICS, CHEMISTRY, COMPUTER ARCHITECTURE SYSTEMS</a:t>
                      </a:r>
                      <a:endParaRPr sz="1600" b="0" dirty="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r>
              <a:tr h="565785">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9</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34 TO 37</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spcBef>
                          <a:spcPct val="0"/>
                        </a:spcBef>
                        <a:spcAft>
                          <a:spcPct val="0"/>
                        </a:spcAft>
                      </a:pPr>
                      <a:r>
                        <a:rPr sz="1600" b="0" dirty="0">
                          <a:solidFill>
                            <a:schemeClr val="tx1"/>
                          </a:solidFill>
                          <a:latin typeface="Cambria" panose="02040503050406030204"/>
                          <a:ea typeface="SimSun" panose="02010600030101010101" pitchFamily="2" charset="-122"/>
                        </a:rPr>
                        <a:t>MODERN DIGITAL ELECTRONICS, BASIC ACCOUNTING, COST </a:t>
                      </a:r>
                      <a:r>
                        <a:rPr sz="1600" b="0" dirty="0" smtClean="0">
                          <a:solidFill>
                            <a:schemeClr val="tx1"/>
                          </a:solidFill>
                          <a:latin typeface="Cambria" panose="02040503050406030204"/>
                          <a:ea typeface="SimSun" panose="02010600030101010101" pitchFamily="2" charset="-122"/>
                        </a:rPr>
                        <a:t>ACCOU</a:t>
                      </a:r>
                      <a:r>
                        <a:rPr lang="en-US" sz="1600" b="0" dirty="0" smtClean="0">
                          <a:solidFill>
                            <a:schemeClr val="tx1"/>
                          </a:solidFill>
                          <a:latin typeface="Cambria" panose="02040503050406030204"/>
                          <a:ea typeface="SimSun" panose="02010600030101010101" pitchFamily="2" charset="-122"/>
                        </a:rPr>
                        <a:t>N</a:t>
                      </a:r>
                      <a:r>
                        <a:rPr sz="1600" b="0" dirty="0" smtClean="0">
                          <a:solidFill>
                            <a:schemeClr val="tx1"/>
                          </a:solidFill>
                          <a:latin typeface="Cambria" panose="02040503050406030204"/>
                          <a:ea typeface="SimSun" panose="02010600030101010101" pitchFamily="2" charset="-122"/>
                        </a:rPr>
                        <a:t>TING</a:t>
                      </a:r>
                      <a:r>
                        <a:rPr sz="1600" b="0" dirty="0">
                          <a:solidFill>
                            <a:schemeClr val="tx1"/>
                          </a:solidFill>
                          <a:latin typeface="Cambria" panose="02040503050406030204"/>
                          <a:ea typeface="SimSun" panose="02010600030101010101" pitchFamily="2" charset="-122"/>
                        </a:rPr>
                        <a:t>, FINANCIAL ACCOUNTING, COPORATE ACCOUNTING, BUSINESS ENVIORONMENT</a:t>
                      </a:r>
                      <a:endParaRPr sz="1600" b="0" dirty="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r>
              <a:tr h="514350">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10</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38 TO 42</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spcBef>
                          <a:spcPct val="0"/>
                        </a:spcBef>
                        <a:spcAft>
                          <a:spcPct val="0"/>
                        </a:spcAft>
                      </a:pPr>
                      <a:r>
                        <a:rPr sz="1600" b="0">
                          <a:solidFill>
                            <a:schemeClr val="tx1"/>
                          </a:solidFill>
                          <a:latin typeface="Cambria" panose="02040503050406030204"/>
                          <a:ea typeface="SimSun" panose="02010600030101010101" pitchFamily="2" charset="-122"/>
                        </a:rPr>
                        <a:t>HUMAN RESOURCE MANAGEMENT, MARKETING MANAGEMENT, DIGITAL MARKETING</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r>
              <a:tr h="188595">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11</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lgn="ctr">
                        <a:spcBef>
                          <a:spcPct val="0"/>
                        </a:spcBef>
                        <a:spcAft>
                          <a:spcPct val="0"/>
                        </a:spcAft>
                      </a:pPr>
                      <a:r>
                        <a:rPr lang="en-US" sz="1600" b="0" dirty="0" smtClean="0">
                          <a:solidFill>
                            <a:schemeClr val="tx1"/>
                          </a:solidFill>
                          <a:latin typeface="Cambria" panose="02040503050406030204"/>
                          <a:ea typeface="SimSun" panose="02010600030101010101" pitchFamily="2" charset="-122"/>
                        </a:rPr>
                        <a:t>R</a:t>
                      </a:r>
                      <a:r>
                        <a:rPr sz="1600" b="0" dirty="0" smtClean="0">
                          <a:solidFill>
                            <a:schemeClr val="tx1"/>
                          </a:solidFill>
                          <a:latin typeface="Cambria" panose="02040503050406030204"/>
                          <a:ea typeface="SimSun" panose="02010600030101010101" pitchFamily="2" charset="-122"/>
                        </a:rPr>
                        <a:t>1 </a:t>
                      </a:r>
                      <a:r>
                        <a:rPr sz="1600" b="0" dirty="0">
                          <a:solidFill>
                            <a:schemeClr val="tx1"/>
                          </a:solidFill>
                          <a:latin typeface="Cambria" panose="02040503050406030204"/>
                          <a:ea typeface="SimSun" panose="02010600030101010101" pitchFamily="2" charset="-122"/>
                        </a:rPr>
                        <a:t>TO 7</a:t>
                      </a:r>
                      <a:endParaRPr sz="1600" b="0" dirty="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spcBef>
                          <a:spcPct val="0"/>
                        </a:spcBef>
                        <a:spcAft>
                          <a:spcPct val="0"/>
                        </a:spcAft>
                      </a:pPr>
                      <a:r>
                        <a:rPr sz="1600" b="0">
                          <a:solidFill>
                            <a:schemeClr val="tx1"/>
                          </a:solidFill>
                          <a:latin typeface="Cambria" panose="02040503050406030204"/>
                          <a:ea typeface="SimSun" panose="02010600030101010101" pitchFamily="2" charset="-122"/>
                        </a:rPr>
                        <a:t>REFERENCE BOOKS</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r>
              <a:tr h="188595">
                <a:tc>
                  <a:txBody>
                    <a:bodyPr/>
                    <a:lstStyle/>
                    <a:p>
                      <a:pPr algn="ctr">
                        <a:spcBef>
                          <a:spcPct val="0"/>
                        </a:spcBef>
                        <a:spcAft>
                          <a:spcPct val="0"/>
                        </a:spcAft>
                      </a:pPr>
                      <a:r>
                        <a:rPr sz="1600" b="0">
                          <a:solidFill>
                            <a:schemeClr val="tx1"/>
                          </a:solidFill>
                          <a:latin typeface="Cambria" panose="02040503050406030204"/>
                          <a:ea typeface="SimSun" panose="02010600030101010101" pitchFamily="2" charset="-122"/>
                        </a:rPr>
                        <a:t>12</a:t>
                      </a:r>
                      <a:endParaRPr sz="1600" b="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lgn="ctr">
                        <a:spcBef>
                          <a:spcPct val="0"/>
                        </a:spcBef>
                        <a:spcAft>
                          <a:spcPct val="0"/>
                        </a:spcAft>
                      </a:pPr>
                      <a:r>
                        <a:rPr lang="en-US" sz="1600" b="0" dirty="0" smtClean="0">
                          <a:solidFill>
                            <a:schemeClr val="tx1"/>
                          </a:solidFill>
                          <a:latin typeface="Cambria" panose="02040503050406030204"/>
                          <a:ea typeface="SimSun" panose="02010600030101010101" pitchFamily="2" charset="-122"/>
                        </a:rPr>
                        <a:t>R</a:t>
                      </a:r>
                      <a:r>
                        <a:rPr sz="1600" b="0" dirty="0" smtClean="0">
                          <a:solidFill>
                            <a:schemeClr val="tx1"/>
                          </a:solidFill>
                          <a:latin typeface="Cambria" panose="02040503050406030204"/>
                          <a:ea typeface="SimSun" panose="02010600030101010101" pitchFamily="2" charset="-122"/>
                        </a:rPr>
                        <a:t>8</a:t>
                      </a:r>
                      <a:endParaRPr sz="1600" b="0" dirty="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c>
                  <a:txBody>
                    <a:bodyPr/>
                    <a:lstStyle/>
                    <a:p>
                      <a:pPr>
                        <a:spcBef>
                          <a:spcPct val="0"/>
                        </a:spcBef>
                        <a:spcAft>
                          <a:spcPct val="0"/>
                        </a:spcAft>
                      </a:pPr>
                      <a:r>
                        <a:rPr sz="1600" b="0" dirty="0">
                          <a:solidFill>
                            <a:schemeClr val="tx1"/>
                          </a:solidFill>
                          <a:latin typeface="Cambria" panose="02040503050406030204"/>
                          <a:ea typeface="SimSun" panose="02010600030101010101" pitchFamily="2" charset="-122"/>
                        </a:rPr>
                        <a:t>BOUND VOLUMES</a:t>
                      </a:r>
                      <a:endParaRPr sz="1600" b="0" dirty="0">
                        <a:solidFill>
                          <a:schemeClr val="tx1"/>
                        </a:solidFill>
                        <a:latin typeface="Cambria" panose="02040503050406030204"/>
                        <a:ea typeface="SimSun" panose="02010600030101010101" pitchFamily="2" charset="-122"/>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4">
                        <a:lumMod val="20000"/>
                        <a:lumOff val="80000"/>
                      </a:schemeClr>
                    </a:solidFill>
                  </a:tcPr>
                </a:tc>
              </a:tr>
            </a:tbl>
          </a:graphicData>
        </a:graphic>
      </p:graphicFrame>
    </p:spTree>
  </p:cSld>
  <p:clrMapOvr>
    <a:masterClrMapping/>
  </p:clrMapOvr>
  <p:transition advTm="1000"/>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latin typeface="Algerian" panose="04020705040A02060702" pitchFamily="82" charset="0"/>
              </a:rPr>
              <a:t>DISPLAY OF NEW ARRIVA</a:t>
            </a:r>
            <a:r>
              <a:rPr lang="en-US" dirty="0" smtClean="0">
                <a:solidFill>
                  <a:srgbClr val="C00000"/>
                </a:solidFill>
              </a:rPr>
              <a:t>LS </a:t>
            </a:r>
            <a:endParaRPr lang="en-US" dirty="0">
              <a:solidFill>
                <a:srgbClr val="C00000"/>
              </a:solidFill>
            </a:endParaRPr>
          </a:p>
        </p:txBody>
      </p:sp>
      <p:pic>
        <p:nvPicPr>
          <p:cNvPr id="5" name="Content Placeholder 4"/>
          <p:cNvPicPr>
            <a:picLocks noGrp="1" noChangeAspect="1"/>
          </p:cNvPicPr>
          <p:nvPr>
            <p:ph idx="1"/>
          </p:nvPr>
        </p:nvPicPr>
        <p:blipFill>
          <a:blip r:embed="rId1"/>
          <a:stretch>
            <a:fillRect/>
          </a:stretch>
        </p:blipFill>
        <p:spPr>
          <a:xfrm>
            <a:off x="2286000" y="1418590"/>
            <a:ext cx="5172075" cy="5229225"/>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083"/>
            <a:ext cx="8229600" cy="639762"/>
          </a:xfrm>
        </p:spPr>
        <p:txBody>
          <a:bodyPr>
            <a:normAutofit fontScale="90000"/>
          </a:bodyPr>
          <a:lstStyle/>
          <a:p>
            <a:r>
              <a:rPr lang="en-US" b="1" dirty="0" smtClean="0">
                <a:solidFill>
                  <a:schemeClr val="tx1"/>
                </a:solidFill>
                <a:latin typeface="Algerian" panose="04020705040A02060702" pitchFamily="82" charset="0"/>
              </a:rPr>
              <a:t>NEW ARRIVALS – YEAR 2025-26</a:t>
            </a:r>
            <a:endParaRPr lang="en-US" b="1" dirty="0" smtClean="0">
              <a:solidFill>
                <a:schemeClr val="tx1"/>
              </a:solidFill>
              <a:latin typeface="Algerian" panose="04020705040A02060702" pitchFamily="82" charset="0"/>
            </a:endParaRPr>
          </a:p>
        </p:txBody>
      </p:sp>
      <p:graphicFrame>
        <p:nvGraphicFramePr>
          <p:cNvPr id="6" name="Table 5"/>
          <p:cNvGraphicFramePr/>
          <p:nvPr/>
        </p:nvGraphicFramePr>
        <p:xfrm>
          <a:off x="676275" y="904240"/>
          <a:ext cx="8010525" cy="5673090"/>
        </p:xfrm>
        <a:graphic>
          <a:graphicData uri="http://schemas.openxmlformats.org/drawingml/2006/table">
            <a:tbl>
              <a:tblPr/>
              <a:tblGrid>
                <a:gridCol w="963295"/>
                <a:gridCol w="3438525"/>
                <a:gridCol w="1925955"/>
                <a:gridCol w="869950"/>
                <a:gridCol w="812800"/>
              </a:tblGrid>
              <a:tr h="464820">
                <a:tc>
                  <a:txBody>
                    <a:bodyPr/>
                    <a:lstStyle/>
                    <a:p>
                      <a:pPr marL="0" indent="0" algn="ctr">
                        <a:lnSpc>
                          <a:spcPct val="107000"/>
                        </a:lnSpc>
                        <a:spcBef>
                          <a:spcPct val="0"/>
                        </a:spcBef>
                        <a:spcAft>
                          <a:spcPct val="0"/>
                        </a:spcAft>
                      </a:pPr>
                      <a:r>
                        <a:rPr sz="1100" b="1">
                          <a:solidFill>
                            <a:srgbClr val="000000"/>
                          </a:solidFill>
                          <a:latin typeface="Arial" panose="020B0604020202020204"/>
                          <a:ea typeface="Times New Roman" panose="02020603050405020304"/>
                        </a:rPr>
                        <a:t>Accn No</a:t>
                      </a:r>
                      <a:endParaRPr sz="11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a:noFill/>
                    </a:lnT>
                    <a:lnB w="6350" cap="flat" cmpd="sng">
                      <a:solidFill>
                        <a:srgbClr val="000008"/>
                      </a:solidFill>
                      <a:prstDash val="solid"/>
                      <a:headEnd type="none" w="med" len="med"/>
                      <a:tailEnd type="none" w="med" len="med"/>
                    </a:lnB>
                    <a:solidFill>
                      <a:srgbClr val="C0CF3A"/>
                    </a:solidFill>
                  </a:tcPr>
                </a:tc>
                <a:tc>
                  <a:txBody>
                    <a:bodyPr/>
                    <a:lstStyle/>
                    <a:p>
                      <a:pPr marL="0" indent="0" algn="ctr">
                        <a:lnSpc>
                          <a:spcPct val="107000"/>
                        </a:lnSpc>
                        <a:spcBef>
                          <a:spcPct val="0"/>
                        </a:spcBef>
                        <a:spcAft>
                          <a:spcPct val="0"/>
                        </a:spcAft>
                      </a:pPr>
                      <a:r>
                        <a:rPr sz="1900" b="1">
                          <a:solidFill>
                            <a:srgbClr val="000000"/>
                          </a:solidFill>
                          <a:latin typeface="Arial" panose="020B0604020202020204"/>
                          <a:ea typeface="Times New Roman" panose="02020603050405020304"/>
                        </a:rPr>
                        <a:t>Title</a:t>
                      </a:r>
                      <a:endParaRPr sz="19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a:noFill/>
                    </a:lnT>
                    <a:lnB w="6350" cap="flat" cmpd="sng">
                      <a:solidFill>
                        <a:srgbClr val="000008"/>
                      </a:solidFill>
                      <a:prstDash val="solid"/>
                      <a:headEnd type="none" w="med" len="med"/>
                      <a:tailEnd type="none" w="med" len="med"/>
                    </a:lnB>
                    <a:solidFill>
                      <a:srgbClr val="C0CF3A"/>
                    </a:solidFill>
                  </a:tcPr>
                </a:tc>
                <a:tc>
                  <a:txBody>
                    <a:bodyPr/>
                    <a:lstStyle/>
                    <a:p>
                      <a:pPr marL="0" indent="0" algn="ctr">
                        <a:lnSpc>
                          <a:spcPct val="107000"/>
                        </a:lnSpc>
                        <a:spcBef>
                          <a:spcPct val="0"/>
                        </a:spcBef>
                        <a:spcAft>
                          <a:spcPct val="0"/>
                        </a:spcAft>
                      </a:pPr>
                      <a:r>
                        <a:rPr sz="1900" b="1">
                          <a:solidFill>
                            <a:srgbClr val="000000"/>
                          </a:solidFill>
                          <a:latin typeface="Arial" panose="020B0604020202020204"/>
                          <a:ea typeface="Times New Roman" panose="02020603050405020304"/>
                        </a:rPr>
                        <a:t>Author</a:t>
                      </a:r>
                      <a:endParaRPr sz="19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a:noFill/>
                    </a:lnT>
                    <a:lnB w="6350" cap="flat" cmpd="sng">
                      <a:solidFill>
                        <a:srgbClr val="000008"/>
                      </a:solidFill>
                      <a:prstDash val="solid"/>
                      <a:headEnd type="none" w="med" len="med"/>
                      <a:tailEnd type="none" w="med" len="med"/>
                    </a:lnB>
                    <a:solidFill>
                      <a:srgbClr val="C0CF3A"/>
                    </a:solidFill>
                  </a:tcPr>
                </a:tc>
                <a:tc>
                  <a:txBody>
                    <a:bodyPr/>
                    <a:lstStyle/>
                    <a:p>
                      <a:pPr marL="0" indent="0" algn="ctr">
                        <a:lnSpc>
                          <a:spcPct val="107000"/>
                        </a:lnSpc>
                        <a:spcBef>
                          <a:spcPct val="0"/>
                        </a:spcBef>
                        <a:spcAft>
                          <a:spcPct val="0"/>
                        </a:spcAft>
                      </a:pPr>
                      <a:r>
                        <a:rPr sz="1100" b="1">
                          <a:solidFill>
                            <a:srgbClr val="000000"/>
                          </a:solidFill>
                          <a:latin typeface="Arial" panose="020B0604020202020204"/>
                          <a:ea typeface="Times New Roman" panose="02020603050405020304"/>
                        </a:rPr>
                        <a:t>Class No</a:t>
                      </a:r>
                      <a:endParaRPr sz="11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a:noFill/>
                    </a:lnT>
                    <a:lnB w="6350" cap="flat" cmpd="sng">
                      <a:solidFill>
                        <a:srgbClr val="000008"/>
                      </a:solidFill>
                      <a:prstDash val="solid"/>
                      <a:headEnd type="none" w="med" len="med"/>
                      <a:tailEnd type="none" w="med" len="med"/>
                    </a:lnB>
                    <a:solidFill>
                      <a:srgbClr val="C0CF3A"/>
                    </a:solidFill>
                  </a:tcPr>
                </a:tc>
                <a:tc>
                  <a:txBody>
                    <a:bodyPr/>
                    <a:lstStyle/>
                    <a:p>
                      <a:pPr marL="0" indent="0" algn="ctr">
                        <a:lnSpc>
                          <a:spcPct val="107000"/>
                        </a:lnSpc>
                        <a:spcBef>
                          <a:spcPct val="0"/>
                        </a:spcBef>
                        <a:spcAft>
                          <a:spcPct val="0"/>
                        </a:spcAft>
                      </a:pPr>
                      <a:r>
                        <a:rPr sz="1100" b="1">
                          <a:solidFill>
                            <a:srgbClr val="000000"/>
                          </a:solidFill>
                          <a:latin typeface="Arial" panose="020B0604020202020204"/>
                          <a:ea typeface="Times New Roman" panose="02020603050405020304"/>
                        </a:rPr>
                        <a:t>Copies</a:t>
                      </a:r>
                      <a:endParaRPr sz="11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a:noFill/>
                    </a:lnR>
                    <a:lnT>
                      <a:noFill/>
                    </a:lnT>
                    <a:lnB w="6350" cap="flat" cmpd="sng">
                      <a:solidFill>
                        <a:srgbClr val="000008"/>
                      </a:solidFill>
                      <a:prstDash val="solid"/>
                      <a:headEnd type="none" w="med" len="med"/>
                      <a:tailEnd type="none" w="med" len="med"/>
                    </a:lnB>
                    <a:solidFill>
                      <a:srgbClr val="C0CF3A"/>
                    </a:solidFill>
                  </a:tcPr>
                </a:tc>
              </a:tr>
              <a:tr h="394335">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BA157-162</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TRAINING AND DEVELOPMENT</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UPPAL, NISHANT</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658.3124  U121T</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6</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962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BA163-167</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HUMAN RESOURCE MANAGEMENT</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DESSLER, GARY AND VERKKEY, BIJU</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658.3 D475H</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5</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94335">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BA168-170</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BUSINESS ENVIRONMENT</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GOWDA M., RAMACHANDRA</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658  G722B</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3</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95605">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BA171-175</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FINANCIAL MANAGEMENT</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GUPTA,SHASHI.K</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658.15  G977F</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5</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46609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BA176-180</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ESSENTIALS OF BUSINESS ENVIRONMENT: TEXT, CASES AND EXERCISES</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ASWATHAPPA, K.</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658.0954 A861E</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5</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962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BA181-185</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SERVICES MARKETING</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ZETTHAML, VALARIE A.</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658.8 Z37S</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5</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94335">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BA186-190</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RETAILING MANAGEMENT</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LEVY,MICHAEL</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658  L668R</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5</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95605">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BA191-197</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CROSS-CULTURAL MANAGEMENT TEXT AND CASES</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BHATTACHARYYA, DIPAK KUMAR</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658  B311C</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7</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9497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BA198-202</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STRATEGIC MANAGEMENT</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KAZMI, AZHAR.</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658.4012  K23S</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5</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95605">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BA203-207</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BHARAT, S COMPANY LAW PROCEDURES &amp; COMPLIANCES VOL-1</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GUPTA, DR. SANJEEV</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347.7  G977B</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5</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94335">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BA208-212</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BHARAT, S COMPANY LAW PROCEDURES &amp; COMPLIANCES VOL-2</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GUPTA, DR. SANJEEV</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347.7  G977B</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5</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962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BA213-215</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ENTREPRENEURIAL DEVELOPMENT POTENTIAL BEYOND BOUNDARIES</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DESAI, VASANT</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6588.421  D441E</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3</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94335">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BA216</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KIND WORDS FOR UNKIND DAYS</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HARDY, JAYNE</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158.1  H268K</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1</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bl>
          </a:graphicData>
        </a:graphic>
      </p:graphicFrame>
    </p:spTree>
  </p:cSld>
  <p:clrMapOvr>
    <a:masterClrMapping/>
  </p:clrMapOvr>
  <p:transition advTm="1000"/>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p:nvPr/>
        </p:nvGraphicFramePr>
        <p:xfrm>
          <a:off x="598170" y="152400"/>
          <a:ext cx="7669530" cy="3464052"/>
        </p:xfrm>
        <a:graphic>
          <a:graphicData uri="http://schemas.openxmlformats.org/drawingml/2006/table">
            <a:tbl>
              <a:tblPr/>
              <a:tblGrid>
                <a:gridCol w="1085215"/>
                <a:gridCol w="3017520"/>
                <a:gridCol w="1690370"/>
                <a:gridCol w="979805"/>
                <a:gridCol w="896620"/>
              </a:tblGrid>
              <a:tr h="3327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BA217</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RADHA THE PRINCESS OF BARSANA</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NEELIMA</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823  N378R</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1</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327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BA218</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BLUE OCEAN STRATEGY</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KIM, W. CHAN</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158.1  K491B</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1</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327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BA219</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THE LEAN STARTUP</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RIES, ERIC</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658.11  R559L</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1</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327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BA220</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THINKING, FAST AND SLOW</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KAHNEMAN, DANIEL</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153.42 K12T</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1</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327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BA221</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THE INTELLIGENT INVESTOR</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GRAHAM, BENJAMIN</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332.678  G739I</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1</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327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BA222-223</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BUSINESS ETHICS AND CORPORATE SOCIAL RESPONSIBILITY</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KHANKA, S.S.</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174.4 K45S </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2</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327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BA224-225</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BUSINESS ENVIRONMENT</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GOWDA M., RAMACHANDRA</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658.0954 G688B </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2</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327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BT2918-2921</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BIOSTATISTICS</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ARORA,P.N.</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610.72  A769B</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4</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327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BT2922-2926</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CODE BREAKER</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DOUDNA, JENNIFER</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576.5  D728C</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5</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bl>
          </a:graphicData>
        </a:graphic>
      </p:graphicFrame>
      <p:graphicFrame>
        <p:nvGraphicFramePr>
          <p:cNvPr id="6" name="Table 5"/>
          <p:cNvGraphicFramePr/>
          <p:nvPr/>
        </p:nvGraphicFramePr>
        <p:xfrm>
          <a:off x="586740" y="3657600"/>
          <a:ext cx="7692390" cy="2935605"/>
        </p:xfrm>
        <a:graphic>
          <a:graphicData uri="http://schemas.openxmlformats.org/drawingml/2006/table">
            <a:tbl>
              <a:tblPr/>
              <a:tblGrid>
                <a:gridCol w="1096645"/>
                <a:gridCol w="3017520"/>
                <a:gridCol w="1690370"/>
                <a:gridCol w="945515"/>
                <a:gridCol w="942340"/>
              </a:tblGrid>
              <a:tr h="207645">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BT2927-2930</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MERI JEEVAN YATRA: KALAM KI KAHANI, UNHI KI JUBAANI</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KALAM, A.P.J. ABDUL</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920  K124M</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4</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50038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BT2931-2932</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INTRODUCTION TO INDIAN KNOWLEDGE SYSTEM: CONCEPTS AND APPLICATIONS</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MAHADEVAN, B.</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305.800954  M214I</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2</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327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BT2933-2934</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ECHOES OF ANCIENT INDIAN WISDOM</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NAIR, SHANTHA N.</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304.420954  N158E</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2</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327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BT2935-2937</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RASIDI TICKET</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PRITAM, AMRITA</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891.42 P939R</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3</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327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BT2938</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WE NEED TO TALK</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HEADLEE, CELESTE</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153.6  H433W</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1</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327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BT2939-2941</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PRACTICING MIND</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STERNER, THOMAS M.</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153.53  S839P</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3</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32740">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BT2942-46</a:t>
                      </a:r>
                      <a:endParaRPr sz="12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ENVIRONMENTAL STUDIES SIMPLIFIED</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JOSEPH, BENNY</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200" b="1">
                          <a:solidFill>
                            <a:srgbClr val="000000"/>
                          </a:solidFill>
                          <a:latin typeface="Arial" panose="020B0604020202020204"/>
                          <a:ea typeface="Times New Roman" panose="02020603050405020304"/>
                        </a:rPr>
                        <a:t>354  J83E</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200" b="1">
                          <a:solidFill>
                            <a:srgbClr val="000000"/>
                          </a:solidFill>
                          <a:latin typeface="Arial" panose="020B0604020202020204"/>
                          <a:ea typeface="Times New Roman" panose="02020603050405020304"/>
                        </a:rPr>
                        <a:t>5</a:t>
                      </a:r>
                      <a:endParaRPr sz="12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bl>
          </a:graphicData>
        </a:graphic>
      </p:graphicFrame>
    </p:spTree>
  </p:cSld>
  <p:clrMapOvr>
    <a:masterClrMapping/>
  </p:clrMapOvr>
  <p:transition advTm="100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p:nvPr/>
        </p:nvGraphicFramePr>
        <p:xfrm>
          <a:off x="377825" y="76200"/>
          <a:ext cx="8604885" cy="6387465"/>
        </p:xfrm>
        <a:graphic>
          <a:graphicData uri="http://schemas.openxmlformats.org/drawingml/2006/table">
            <a:tbl>
              <a:tblPr/>
              <a:tblGrid>
                <a:gridCol w="1229995"/>
                <a:gridCol w="3534410"/>
                <a:gridCol w="2049145"/>
                <a:gridCol w="972185"/>
                <a:gridCol w="819150"/>
              </a:tblGrid>
              <a:tr h="321945">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BT2947-2951</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PLANT BIOTECHNOLOGY</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GUPTA, P.K.</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620.8  G977P</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5</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35280">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BT2952-2956</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ELON MUSK : HOW THE BILLIONAIRE CEO OF SPACEX AND TESLA IS SHAPING OUR FUTURE</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VANCE, ASHLEE</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920.082  V222E</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5</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35280">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BT2957</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BIOINFORMATICS AND FUNCTIONAL GENOMICS</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PEVSNER, JONATHAN</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572.80285  P338B</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1</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21945">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BT2958-2959</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WE NEED TO TALK</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HEADLEE, CELESTE</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153.6  H433W</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2</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44170">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BT2960-2962</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FIVE STARS</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GALLO, CARMINE</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658.4  G172F</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3</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35280">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BT2963</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BIOSTATISTICS</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ARORA,P.N.</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610.72  A769B</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1</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34645">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BT2964-2968</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PRINCIPLES AND TECHNIQUES OF BIOCHEMISTRY AND MOLECULAR BIOLOGY</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WILSON</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574.192  W699P</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5</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35280">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BT2969-2973</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ENGLISH FOR TECHNICAL PROFESSIONALS WITH LAB MANUAL</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KUMAR, KULBHUSHAN</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651.75  K96E</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5</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35280">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BT2974-2978</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IMMUNOLOGY AND IMMUNOTECHNOLOGY</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GHOSH, SHYAMASREE</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616.078  G427I</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5</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35280">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BT2979-2983</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TEXTBOOK OF PHYSICAL CHEMISTRY: THERMODYNAMICS AND CHEMICAL </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KAPOOR, K. L.</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541 K17T </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5</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34645">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BT2984-2988</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TEXTBOOK OF IMMUNOLOGY: INCLUDING IMMUNOTECHNOLOGY AND IMMUN</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PAUL, AJOY</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616.078 P324T </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5</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35280">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CA4708-4714</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DATA STRUCTURES USING C</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THAREJA,REEMA</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005.73  T367D</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7</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35280">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CA4715-4721</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OPERATING SYSTEM CONCEPTS</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SILBERSCHATZ,ABRAHAM</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001.642  S32O</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7</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35280">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CA4722-4728</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THE LEAN STARTUP</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RIES, ERIC</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658.11  R559L</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7</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34645">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CA4729-4735</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MODERN OPERATING SYSTEMS</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TANENBAUM,ANDREW S.</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001.642 T154M</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7</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35280">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CA4736-4745</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FUNDAMENTALS OF DIGITAL MARKETING</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BHATIA,PUNEET SINGH</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658.80285  B575F</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10</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35280">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CA4746-4750</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MACHINE LEARNING</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NAIK T., HARISHA</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005.31  N155M</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5</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r h="358140">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CA4751-4755</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OBJECT-ORIENTED PROGRAMMING WITH C++</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BALAGURUSAMY, E.</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001.6424  B188O</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5</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E5EBB0"/>
                    </a:solidFill>
                  </a:tcPr>
                </a:tc>
              </a:tr>
              <a:tr h="349250">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CA4756-4765</a:t>
                      </a:r>
                      <a:endParaRPr sz="1000" b="1">
                        <a:solidFill>
                          <a:srgbClr val="000000"/>
                        </a:solidFill>
                        <a:latin typeface="Arial" panose="020B0604020202020204"/>
                        <a:ea typeface="Times New Roman" panose="02020603050405020304"/>
                      </a:endParaRPr>
                    </a:p>
                  </a:txBody>
                  <a:tcPr marL="68580" marR="68580" marT="0" marB="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a:noFill/>
                    </a:lnB>
                    <a:solidFill>
                      <a:srgbClr val="C0CF3A"/>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A BOOK OF ANDROID PROGRAMMING</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KHAN, AJMAL KAMIL</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nSpc>
                          <a:spcPct val="107000"/>
                        </a:lnSpc>
                        <a:spcBef>
                          <a:spcPct val="0"/>
                        </a:spcBef>
                        <a:spcAft>
                          <a:spcPct val="0"/>
                        </a:spcAft>
                      </a:pPr>
                      <a:r>
                        <a:rPr sz="1000" b="1">
                          <a:solidFill>
                            <a:srgbClr val="000000"/>
                          </a:solidFill>
                          <a:latin typeface="Arial" panose="020B0604020202020204"/>
                          <a:ea typeface="Times New Roman" panose="02020603050405020304"/>
                        </a:rPr>
                        <a:t>005.1 K527A</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c>
                  <a:txBody>
                    <a:bodyPr/>
                    <a:lstStyle/>
                    <a:p>
                      <a:pPr marL="0" indent="0" algn="ctr">
                        <a:lnSpc>
                          <a:spcPct val="107000"/>
                        </a:lnSpc>
                        <a:spcBef>
                          <a:spcPct val="0"/>
                        </a:spcBef>
                        <a:spcAft>
                          <a:spcPct val="0"/>
                        </a:spcAft>
                      </a:pPr>
                      <a:r>
                        <a:rPr sz="1000" b="1">
                          <a:solidFill>
                            <a:srgbClr val="000000"/>
                          </a:solidFill>
                          <a:latin typeface="Arial" panose="020B0604020202020204"/>
                          <a:ea typeface="Times New Roman" panose="02020603050405020304"/>
                        </a:rPr>
                        <a:t>10</a:t>
                      </a:r>
                      <a:endParaRPr sz="1000" b="1">
                        <a:solidFill>
                          <a:srgbClr val="000000"/>
                        </a:solidFill>
                        <a:latin typeface="Arial" panose="020B0604020202020204"/>
                        <a:ea typeface="Times New Roman" panose="02020603050405020304"/>
                      </a:endParaRPr>
                    </a:p>
                  </a:txBody>
                  <a:tcPr marL="68580" marR="68580" marT="0" marB="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2F5D7"/>
                    </a:solidFill>
                  </a:tcPr>
                </a:tc>
              </a:tr>
            </a:tbl>
          </a:graphicData>
        </a:graphic>
      </p:graphicFrame>
    </p:spTree>
  </p:cSld>
  <p:clrMapOvr>
    <a:masterClrMapping/>
  </p:clrMapOvr>
  <p:transition advTm="1000"/>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Algerian" panose="04020705040A02060702" pitchFamily="82" charset="0"/>
              </a:rPr>
              <a:t>DIFFERENT SECTIONS OF LIBRARY</a:t>
            </a:r>
            <a:endParaRPr lang="en-US" dirty="0">
              <a:latin typeface="Algerian" panose="04020705040A02060702" pitchFamily="82" charset="0"/>
            </a:endParaRPr>
          </a:p>
        </p:txBody>
      </p:sp>
      <p:sp>
        <p:nvSpPr>
          <p:cNvPr id="3" name="Content Placeholder 2"/>
          <p:cNvSpPr>
            <a:spLocks noGrp="1"/>
          </p:cNvSpPr>
          <p:nvPr>
            <p:ph idx="1"/>
          </p:nvPr>
        </p:nvSpPr>
        <p:spPr>
          <a:xfrm>
            <a:off x="463062" y="1295400"/>
            <a:ext cx="8229600" cy="5181600"/>
          </a:xfrm>
        </p:spPr>
        <p:txBody>
          <a:bodyPr>
            <a:normAutofit/>
          </a:bodyPr>
          <a:lstStyle/>
          <a:p>
            <a:pPr>
              <a:buFont typeface="Wingdings" panose="05000000000000000000" pitchFamily="2" charset="2"/>
              <a:buChar char="q"/>
            </a:pPr>
            <a:r>
              <a:rPr lang="en-US" sz="2000" dirty="0" smtClean="0">
                <a:solidFill>
                  <a:srgbClr val="00B050"/>
                </a:solidFill>
                <a:latin typeface="Britannic Bold" panose="020B0903060703020204" pitchFamily="34" charset="0"/>
              </a:rPr>
              <a:t>ENTRY/EXIT GATE</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PROPERTY COUNTER</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WEBOPAC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ACQUISITION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TECHNICAL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REFERENCE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RARE BOOK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CIRCULATION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PG COURSES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PERIODICAL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BOUND VOLUMES SECTION </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BOOK BANK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DIGITAL LIBRARY SECTION </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REPROGRAPHIC SECTION </a:t>
            </a:r>
            <a:endParaRPr lang="en-US" sz="2000" dirty="0">
              <a:solidFill>
                <a:srgbClr val="00B050"/>
              </a:solidFill>
              <a:latin typeface="Britannic Bold" panose="020B0903060703020204" pitchFamily="34" charset="0"/>
            </a:endParaRPr>
          </a:p>
        </p:txBody>
      </p:sp>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267200" y="1295400"/>
            <a:ext cx="4284980" cy="5059045"/>
          </a:xfrm>
          <a:prstGeom prst="rect">
            <a:avLst/>
          </a:prstGeom>
        </p:spPr>
      </p:pic>
    </p:spTree>
  </p:cSld>
  <p:clrMapOvr>
    <a:masterClrMapping/>
  </p:clrMapOvr>
  <p:transition advTm="1000"/>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5883"/>
            <a:ext cx="8229600" cy="1143000"/>
          </a:xfrm>
        </p:spPr>
        <p:txBody>
          <a:bodyPr>
            <a:normAutofit fontScale="90000"/>
          </a:bodyPr>
          <a:lstStyle/>
          <a:p>
            <a:r>
              <a:rPr lang="en-US" sz="5400" dirty="0" smtClean="0">
                <a:latin typeface="Britannic Bold" panose="020B0903060703020204" pitchFamily="34" charset="0"/>
              </a:rPr>
              <a:t>ACQUISITION SECTION </a:t>
            </a:r>
            <a:br>
              <a:rPr lang="en-US" sz="5400" dirty="0" smtClean="0">
                <a:latin typeface="Britannic Bold" panose="020B0903060703020204" pitchFamily="34" charset="0"/>
              </a:rPr>
            </a:br>
            <a:r>
              <a:rPr lang="en-US" sz="2700" b="1" dirty="0" smtClean="0">
                <a:solidFill>
                  <a:schemeClr val="accent2">
                    <a:lumMod val="50000"/>
                  </a:schemeClr>
                </a:solidFill>
                <a:sym typeface="+mn-ea"/>
              </a:rPr>
              <a:t>NO.OF </a:t>
            </a:r>
            <a:r>
              <a:rPr lang="en-US" sz="2700" b="1" dirty="0">
                <a:solidFill>
                  <a:schemeClr val="accent2">
                    <a:lumMod val="50000"/>
                  </a:schemeClr>
                </a:solidFill>
                <a:sym typeface="+mn-ea"/>
              </a:rPr>
              <a:t>TITLES/VOLUMES ADDED- LAST 4</a:t>
            </a:r>
            <a:r>
              <a:rPr lang="en-US" sz="2700" b="1" dirty="0" smtClean="0">
                <a:solidFill>
                  <a:schemeClr val="accent2">
                    <a:lumMod val="50000"/>
                  </a:schemeClr>
                </a:solidFill>
                <a:sym typeface="+mn-ea"/>
              </a:rPr>
              <a:t> YEARS GROWTH</a:t>
            </a:r>
            <a:endParaRPr lang="en-US" sz="2700" b="1" dirty="0" smtClean="0">
              <a:solidFill>
                <a:schemeClr val="accent2">
                  <a:lumMod val="50000"/>
                </a:schemeClr>
              </a:solidFill>
              <a:latin typeface="Britannic Bold" panose="020B0903060703020204" pitchFamily="34" charset="0"/>
              <a:sym typeface="+mn-ea"/>
            </a:endParaRPr>
          </a:p>
        </p:txBody>
      </p:sp>
      <p:pic>
        <p:nvPicPr>
          <p:cNvPr id="6" name="Content Placeholder 5"/>
          <p:cNvPicPr>
            <a:picLocks noChangeAspect="1"/>
          </p:cNvPicPr>
          <p:nvPr>
            <p:ph idx="1"/>
          </p:nvPr>
        </p:nvPicPr>
        <p:blipFill>
          <a:blip r:embed="rId1"/>
          <a:stretch>
            <a:fillRect/>
          </a:stretch>
        </p:blipFill>
        <p:spPr>
          <a:xfrm>
            <a:off x="153035" y="1219200"/>
            <a:ext cx="8701405" cy="5646420"/>
          </a:xfrm>
          <a:prstGeom prst="rect">
            <a:avLst/>
          </a:prstGeom>
          <a:solidFill>
            <a:schemeClr val="accent1">
              <a:lumMod val="20000"/>
              <a:lumOff val="80000"/>
            </a:schemeClr>
          </a:solidFill>
        </p:spPr>
      </p:pic>
    </p:spTree>
  </p:cSld>
  <p:clrMapOvr>
    <a:masterClrMapping/>
  </p:clrMapOvr>
  <p:transition advTm="1000"/>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lgerian" panose="04020705040A02060702" pitchFamily="82" charset="0"/>
              </a:rPr>
              <a:t>LIBRARY NOTICE BOARD</a:t>
            </a:r>
            <a:endParaRPr lang="en-US" sz="5400" dirty="0">
              <a:latin typeface="Algerian" panose="04020705040A02060702" pitchFamily="82" charset="0"/>
            </a:endParaRPr>
          </a:p>
        </p:txBody>
      </p:sp>
      <p:pic>
        <p:nvPicPr>
          <p:cNvPr id="4" name="Content Placeholder 4"/>
          <p:cNvPicPr>
            <a:picLocks noGrp="1" noChangeAspect="1"/>
          </p:cNvPicPr>
          <p:nvPr>
            <p:ph idx="1"/>
          </p:nvPr>
        </p:nvPicPr>
        <p:blipFill>
          <a:blip r:embed="rId1"/>
          <a:stretch>
            <a:fillRect/>
          </a:stretch>
        </p:blipFill>
        <p:spPr>
          <a:xfrm>
            <a:off x="379095" y="1165860"/>
            <a:ext cx="8434070" cy="535305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35846"/>
            <a:ext cx="8915400" cy="6463308"/>
          </a:xfrm>
          <a:prstGeom prst="rect">
            <a:avLst/>
          </a:prstGeom>
        </p:spPr>
        <p:txBody>
          <a:bodyPr wrap="square">
            <a:spAutoFit/>
          </a:bodyPr>
          <a:lstStyle/>
          <a:p>
            <a:pPr algn="just"/>
            <a:r>
              <a:rPr lang="en-IN" sz="5400" b="1" dirty="0" smtClean="0">
                <a:solidFill>
                  <a:schemeClr val="accent4">
                    <a:lumMod val="50000"/>
                  </a:schemeClr>
                </a:solidFill>
                <a:latin typeface="Aharoni" pitchFamily="2" charset="-79"/>
                <a:cs typeface="Aharoni" pitchFamily="2" charset="-79"/>
              </a:rPr>
              <a:t>            </a:t>
            </a:r>
            <a:r>
              <a:rPr lang="en-IN" sz="5400" b="1" u="sng" dirty="0" smtClean="0">
                <a:solidFill>
                  <a:schemeClr val="accent4">
                    <a:lumMod val="50000"/>
                  </a:schemeClr>
                </a:solidFill>
                <a:latin typeface="Aharoni" pitchFamily="2" charset="-79"/>
                <a:cs typeface="Aharoni" pitchFamily="2" charset="-79"/>
              </a:rPr>
              <a:t>OBJECTIVES</a:t>
            </a:r>
            <a:endParaRPr lang="en-IN" sz="5400" b="1" u="sng" dirty="0">
              <a:solidFill>
                <a:schemeClr val="accent4">
                  <a:lumMod val="50000"/>
                </a:schemeClr>
              </a:solidFill>
              <a:latin typeface="Aharoni" pitchFamily="2" charset="-79"/>
              <a:cs typeface="Aharoni" pitchFamily="2" charset="-79"/>
            </a:endParaRPr>
          </a:p>
          <a:p>
            <a:pPr algn="just"/>
            <a:r>
              <a:rPr lang="en-IN" sz="2800" dirty="0" smtClean="0">
                <a:solidFill>
                  <a:srgbClr val="0070C0"/>
                </a:solidFill>
                <a:latin typeface="Arial Narrow" panose="020B0606020202030204" pitchFamily="34" charset="0"/>
              </a:rPr>
              <a:t>1</a:t>
            </a:r>
            <a:r>
              <a:rPr lang="en-IN" sz="2800" dirty="0">
                <a:solidFill>
                  <a:srgbClr val="0070C0"/>
                </a:solidFill>
                <a:latin typeface="Arial Narrow" panose="020B0606020202030204" pitchFamily="34" charset="0"/>
              </a:rPr>
              <a:t>) To establish a </a:t>
            </a:r>
            <a:r>
              <a:rPr lang="en-IN" sz="2800" dirty="0" smtClean="0">
                <a:solidFill>
                  <a:srgbClr val="0070C0"/>
                </a:solidFill>
                <a:latin typeface="Arial Narrow" panose="020B0606020202030204" pitchFamily="34" charset="0"/>
              </a:rPr>
              <a:t>readers’ </a:t>
            </a:r>
            <a:r>
              <a:rPr lang="en-IN" sz="2800" dirty="0">
                <a:solidFill>
                  <a:srgbClr val="0070C0"/>
                </a:solidFill>
                <a:latin typeface="Arial Narrow" panose="020B0606020202030204" pitchFamily="34" charset="0"/>
              </a:rPr>
              <a:t>community to strengthen the goals.</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2)To organize orientation programmes for users to keep them </a:t>
            </a:r>
            <a:r>
              <a:rPr lang="en-IN" sz="2800" dirty="0" smtClean="0">
                <a:solidFill>
                  <a:srgbClr val="0070C0"/>
                </a:solidFill>
                <a:latin typeface="Arial Narrow" panose="020B0606020202030204" pitchFamily="34" charset="0"/>
              </a:rPr>
              <a:t>aware of the information </a:t>
            </a:r>
            <a:r>
              <a:rPr lang="en-IN" sz="2800" dirty="0">
                <a:solidFill>
                  <a:srgbClr val="0070C0"/>
                </a:solidFill>
                <a:latin typeface="Arial Narrow" panose="020B0606020202030204" pitchFamily="34" charset="0"/>
              </a:rPr>
              <a:t>society.</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3) To promote the values and skills amongst the students.</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4)To maintain a balanced and organized collection of high-quality materials and provide professional assistance to all users.</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5) To provide access to information located elsewhere.</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6)To educate users in developing information-gathering skills, including accessing, </a:t>
            </a:r>
            <a:r>
              <a:rPr lang="en-IN" sz="2800" dirty="0" smtClean="0">
                <a:solidFill>
                  <a:srgbClr val="0070C0"/>
                </a:solidFill>
                <a:latin typeface="Arial Narrow" panose="020B0606020202030204" pitchFamily="34" charset="0"/>
              </a:rPr>
              <a:t>evaluating, </a:t>
            </a:r>
            <a:r>
              <a:rPr lang="en-IN" sz="2800" dirty="0">
                <a:solidFill>
                  <a:srgbClr val="0070C0"/>
                </a:solidFill>
                <a:latin typeface="Arial Narrow" panose="020B0606020202030204" pitchFamily="34" charset="0"/>
              </a:rPr>
              <a:t>and using various information sources.</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7)To promote technological competence by providing access to information available in non-print formats.</a:t>
            </a:r>
            <a:endParaRPr lang="en-IN" sz="2800" dirty="0">
              <a:solidFill>
                <a:srgbClr val="0070C0"/>
              </a:solidFill>
              <a:latin typeface="Arial Narrow" panose="020B0606020202030204" pitchFamily="34" charset="0"/>
            </a:endParaRPr>
          </a:p>
          <a:p>
            <a:endParaRPr lang="en-IN" sz="2400" dirty="0"/>
          </a:p>
        </p:txBody>
      </p:sp>
    </p:spTree>
  </p:cSld>
  <p:clrMapOvr>
    <a:masterClrMapping/>
  </p:clrMapOvr>
  <p:transition advTm="1000"/>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dirty="0" smtClean="0">
                <a:latin typeface="Britannic Bold" panose="020B0903060703020204" pitchFamily="34" charset="0"/>
              </a:rPr>
              <a:t>ENTRY / EXIT GATE </a:t>
            </a:r>
            <a:endParaRPr lang="en-US" sz="7200" dirty="0">
              <a:latin typeface="Britannic Bold" panose="020B0903060703020204" pitchFamily="34" charset="0"/>
            </a:endParaRPr>
          </a:p>
        </p:txBody>
      </p:sp>
      <p:pic>
        <p:nvPicPr>
          <p:cNvPr id="5" name="Content Placeholder 4"/>
          <p:cNvPicPr>
            <a:picLocks noGrp="1" noChangeAspect="1"/>
          </p:cNvPicPr>
          <p:nvPr>
            <p:ph idx="1"/>
          </p:nvPr>
        </p:nvPicPr>
        <p:blipFill>
          <a:blip r:embed="rId1"/>
          <a:stretch>
            <a:fillRect/>
          </a:stretch>
        </p:blipFill>
        <p:spPr>
          <a:xfrm>
            <a:off x="1988185" y="1600200"/>
            <a:ext cx="6112510" cy="5017135"/>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latin typeface="Britannic Bold" panose="020B0903060703020204" pitchFamily="34" charset="0"/>
              </a:rPr>
              <a:t>PROPERTY COUNTER</a:t>
            </a:r>
            <a:endParaRPr lang="en-US" sz="6600" dirty="0">
              <a:latin typeface="Britannic Bold" panose="020B0903060703020204" pitchFamily="34" charset="0"/>
            </a:endParaRPr>
          </a:p>
        </p:txBody>
      </p:sp>
      <p:pic>
        <p:nvPicPr>
          <p:cNvPr id="6" name="Content Placeholder 5" descr="C:\Users\admin\Desktop\DJI_20240604143539_0253_D.jpg"/>
          <p:cNvPicPr>
            <a:picLocks noGrp="1" noChangeAspect="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807720" y="1600200"/>
            <a:ext cx="7607300" cy="452628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Autofit/>
          </a:bodyPr>
          <a:lstStyle/>
          <a:p>
            <a:r>
              <a:rPr lang="en-US" sz="6600" dirty="0">
                <a:latin typeface="Algerian" panose="04020705040A02060702" pitchFamily="82" charset="0"/>
              </a:rPr>
              <a:t>TECHNICAL SECTION </a:t>
            </a:r>
            <a:endParaRPr lang="en-US" sz="6600" dirty="0">
              <a:latin typeface="Algerian" panose="04020705040A02060702" pitchFamily="82" charset="0"/>
            </a:endParaRPr>
          </a:p>
        </p:txBody>
      </p:sp>
      <p:pic>
        <p:nvPicPr>
          <p:cNvPr id="4" name="Content Placeholder 3" descr="1: Screenshot of DDC Source:(https://www.google.co.in/search?q=ddc+23rd+edition+image&amp;source=lnms&amp;tbm=isch&amp;sa=X ved=0ahUKEwiy19yEm6PcAhUYT48KHf9QBTgQ_AUICigB&amp;biw=1366&amp;bih=634#imgrc=gGWcFVf epvzsUM:) 3.4.1.1. Dewey Decimal Classification: DDC is most widely used classification scheme in libraries.DDC is a general knowledge organization tool which is continuously revised to keep pace with knowledge. The system was conceived by Melvil Dewey in 1873 and was first published in 1876. It is published by OCLC (Online Computer Library Center). DDC share dewey numbers through a variety of means such as WorldCat, the OCLC. The DDC has been translated into more than 30 languages. The system is developed and maintained in a national bibliographic agency, the Library of Congress. The Dewey editorial office is located in the Decimal Classification Division of the Library of Congress. The editors prepare proposed schedule revisions and expansions and forward the proposals to the Dewey Decimal Classification Editorial Policy Committee (EPC) for review and recommended action. The EPC (Editorial Policy Committee) is a ten-member international board whose main function is to give advice the editors and OCLC on matters relating to changes, innovations and the general development of the Classification. Its members come from national, public, special and academic libraries and represent the interest of DDC users. a) Editions of DDC: DDC is published in full and abridged editions in both forms such as print and electronic versions. The abridged edition based on logical truncation of the notational and structural hierarchy of the corresponding full edition. The electronic versions of Web Dewey are"/>
          <p:cNvPicPr>
            <a:picLocks noGrp="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762000" y="1600200"/>
            <a:ext cx="7924800" cy="2590800"/>
          </a:xfrm>
          <a:prstGeom prst="rect">
            <a:avLst/>
          </a:prstGeom>
          <a:noFill/>
          <a:ln>
            <a:noFill/>
          </a:ln>
        </p:spPr>
      </p:pic>
      <p:sp>
        <p:nvSpPr>
          <p:cNvPr id="5" name="Rectangle 4"/>
          <p:cNvSpPr/>
          <p:nvPr/>
        </p:nvSpPr>
        <p:spPr>
          <a:xfrm>
            <a:off x="952500" y="4191000"/>
            <a:ext cx="7543800" cy="1938992"/>
          </a:xfrm>
          <a:prstGeom prst="rect">
            <a:avLst/>
          </a:prstGeom>
        </p:spPr>
        <p:txBody>
          <a:bodyPr wrap="square">
            <a:spAutoFit/>
          </a:bodyPr>
          <a:lstStyle/>
          <a:p>
            <a:r>
              <a:rPr lang="en-US" sz="2400" dirty="0">
                <a:latin typeface="Calibri" panose="020F0502020204030204" pitchFamily="34" charset="0"/>
                <a:ea typeface="SimSun" panose="02010600030101010101" pitchFamily="2" charset="-122"/>
                <a:cs typeface="Calibri" panose="020F0502020204030204" pitchFamily="34" charset="0"/>
              </a:rPr>
              <a:t>FOR INFORMATION STORAGE &amp; RETRIEVAL, PROPER CLASSIFICATION &amp; CATALOGUING OF EACH DOCUMENT IS DONE. LIBRARY IS USING </a:t>
            </a:r>
            <a:r>
              <a:rPr lang="en-US" sz="2400" b="1" dirty="0">
                <a:latin typeface="Calibri" panose="020F0502020204030204" pitchFamily="34" charset="0"/>
                <a:ea typeface="SimSun" panose="02010600030101010101" pitchFamily="2" charset="-122"/>
                <a:cs typeface="Calibri" panose="020F0502020204030204" pitchFamily="34" charset="0"/>
              </a:rPr>
              <a:t>DEWEY DECIMAL CLASSIFICATION (DDC)</a:t>
            </a:r>
            <a:r>
              <a:rPr lang="en-US" sz="2400" dirty="0">
                <a:latin typeface="Calibri" panose="020F0502020204030204" pitchFamily="34" charset="0"/>
                <a:ea typeface="SimSun" panose="02010600030101010101" pitchFamily="2" charset="-122"/>
                <a:cs typeface="Calibri" panose="020F0502020204030204" pitchFamily="34" charset="0"/>
              </a:rPr>
              <a:t> FOR CLASSIFICATION OF ITS DOCUMENTS</a:t>
            </a:r>
            <a:endParaRPr lang="en-US" sz="2400" dirty="0"/>
          </a:p>
        </p:txBody>
      </p:sp>
    </p:spTree>
  </p:cSld>
  <p:clrMapOvr>
    <a:masterClrMapping/>
  </p:clrMapOvr>
  <p:transition advTm="1000"/>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latin typeface="Britannic Bold" panose="020B0903060703020204" pitchFamily="34" charset="0"/>
              </a:rPr>
              <a:t>REFERENCE SECTION</a:t>
            </a:r>
            <a:endParaRPr lang="en-US" sz="6600" dirty="0">
              <a:latin typeface="Britannic Bold" panose="020B0903060703020204" pitchFamily="34" charset="0"/>
            </a:endParaRPr>
          </a:p>
        </p:txBody>
      </p:sp>
      <p:pic>
        <p:nvPicPr>
          <p:cNvPr id="6" name="Content Placeholder 5" descr="C:\Users\admin\Desktop\DJI_20240604143902_0265_D.jpg"/>
          <p:cNvPicPr>
            <a:picLocks noGrp="1" noChangeAspect="1"/>
          </p:cNvPicPr>
          <p:nvPr>
            <p:ph idx="1"/>
          </p:nvPr>
        </p:nvPicPr>
        <p:blipFill>
          <a:blip r:embed="rId1" cstate="print">
            <a:extLst>
              <a:ext uri="{28A0092B-C50C-407E-A947-70E740481C1C}">
                <a14:useLocalDpi xmlns:a14="http://schemas.microsoft.com/office/drawing/2010/main" val="0"/>
              </a:ext>
            </a:extLst>
          </a:blip>
          <a:srcRect/>
          <a:stretch>
            <a:fillRect/>
          </a:stretch>
        </p:blipFill>
        <p:spPr bwMode="auto">
          <a:xfrm>
            <a:off x="813435" y="1418590"/>
            <a:ext cx="7809230" cy="5083175"/>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latin typeface="Britannic Bold" panose="020B0903060703020204" pitchFamily="34" charset="0"/>
              </a:rPr>
              <a:t>CIRCULATION SECTION</a:t>
            </a:r>
            <a:endParaRPr lang="en-US" sz="6000" dirty="0">
              <a:latin typeface="Britannic Bold" panose="020B0903060703020204" pitchFamily="34" charset="0"/>
            </a:endParaRPr>
          </a:p>
        </p:txBody>
      </p:sp>
      <p:pic>
        <p:nvPicPr>
          <p:cNvPr id="5" name="Content Placeholder 4"/>
          <p:cNvPicPr>
            <a:picLocks noGrp="1" noChangeAspect="1"/>
          </p:cNvPicPr>
          <p:nvPr>
            <p:ph idx="1"/>
          </p:nvPr>
        </p:nvPicPr>
        <p:blipFill>
          <a:blip r:embed="rId1"/>
          <a:stretch>
            <a:fillRect/>
          </a:stretch>
        </p:blipFill>
        <p:spPr>
          <a:xfrm>
            <a:off x="548640" y="1219200"/>
            <a:ext cx="8345805" cy="524637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Britannic Bold" panose="020B0903060703020204" pitchFamily="34" charset="0"/>
              </a:rPr>
              <a:t>CIRCULATION SCHEDULE</a:t>
            </a:r>
            <a:endParaRPr lang="en-US" sz="5400" dirty="0">
              <a:latin typeface="Britannic Bold" panose="020B0903060703020204" pitchFamily="34" charset="0"/>
            </a:endParaRPr>
          </a:p>
        </p:txBody>
      </p:sp>
      <p:sp>
        <p:nvSpPr>
          <p:cNvPr id="3" name="Content Placeholder 2"/>
          <p:cNvSpPr>
            <a:spLocks noGrp="1"/>
          </p:cNvSpPr>
          <p:nvPr>
            <p:ph idx="1"/>
          </p:nvPr>
        </p:nvSpPr>
        <p:spPr>
          <a:xfrm>
            <a:off x="228600" y="1600200"/>
            <a:ext cx="8610600" cy="4525963"/>
          </a:xfrm>
        </p:spPr>
        <p:txBody>
          <a:bodyPr>
            <a:normAutofit fontScale="70000" lnSpcReduction="20000"/>
          </a:bodyPr>
          <a:lstStyle/>
          <a:p>
            <a:pPr lvl="0">
              <a:buFont typeface="Wingdings" panose="05000000000000000000" pitchFamily="2" charset="2"/>
              <a:buChar char="q"/>
            </a:pPr>
            <a:r>
              <a:rPr lang="en-US" sz="2600" b="1" dirty="0">
                <a:solidFill>
                  <a:srgbClr val="0070C0"/>
                </a:solidFill>
              </a:rPr>
              <a:t>NUMBER OF BOOKS ISSUED TO EACH </a:t>
            </a:r>
            <a:r>
              <a:rPr lang="en-US" sz="2600" b="1" dirty="0" smtClean="0">
                <a:solidFill>
                  <a:srgbClr val="0070C0"/>
                </a:solidFill>
              </a:rPr>
              <a:t>STUDENT                                 3 </a:t>
            </a:r>
            <a:r>
              <a:rPr lang="en-US" sz="2600" b="1" dirty="0">
                <a:solidFill>
                  <a:srgbClr val="0070C0"/>
                </a:solidFill>
              </a:rPr>
              <a:t>BOOKS</a:t>
            </a:r>
            <a:endParaRPr lang="en-US" sz="2600" dirty="0">
              <a:solidFill>
                <a:srgbClr val="0070C0"/>
              </a:solidFill>
            </a:endParaRPr>
          </a:p>
          <a:p>
            <a:pPr lvl="0">
              <a:buFont typeface="Wingdings" panose="05000000000000000000" pitchFamily="2" charset="2"/>
              <a:buChar char="q"/>
            </a:pPr>
            <a:r>
              <a:rPr lang="en-US" sz="2600" b="1" dirty="0">
                <a:solidFill>
                  <a:srgbClr val="0070C0"/>
                </a:solidFill>
              </a:rPr>
              <a:t>PERIOD OF RETENTION        </a:t>
            </a:r>
            <a:r>
              <a:rPr lang="en-US" sz="2600" dirty="0">
                <a:solidFill>
                  <a:srgbClr val="0070C0"/>
                </a:solidFill>
              </a:rPr>
              <a:t> </a:t>
            </a:r>
            <a:r>
              <a:rPr lang="en-US" sz="2600" dirty="0" smtClean="0">
                <a:solidFill>
                  <a:srgbClr val="0070C0"/>
                </a:solidFill>
              </a:rPr>
              <a:t>                                                                   </a:t>
            </a:r>
            <a:r>
              <a:rPr lang="en-US" sz="2600" b="1" dirty="0" smtClean="0">
                <a:solidFill>
                  <a:srgbClr val="0070C0"/>
                </a:solidFill>
              </a:rPr>
              <a:t>21 </a:t>
            </a:r>
            <a:r>
              <a:rPr lang="en-US" sz="2600" b="1" dirty="0">
                <a:solidFill>
                  <a:srgbClr val="0070C0"/>
                </a:solidFill>
              </a:rPr>
              <a:t>DAYS</a:t>
            </a:r>
            <a:endParaRPr lang="en-US" sz="2600" dirty="0">
              <a:solidFill>
                <a:srgbClr val="0070C0"/>
              </a:solidFill>
            </a:endParaRPr>
          </a:p>
          <a:p>
            <a:pPr lvl="0">
              <a:buFont typeface="Wingdings" panose="05000000000000000000" pitchFamily="2" charset="2"/>
              <a:buChar char="q"/>
            </a:pPr>
            <a:r>
              <a:rPr lang="en-US" sz="2600" b="1" dirty="0" smtClean="0">
                <a:solidFill>
                  <a:srgbClr val="0070C0"/>
                </a:solidFill>
              </a:rPr>
              <a:t>MERITORIOUS/SC  </a:t>
            </a:r>
            <a:r>
              <a:rPr lang="en-US" sz="2600" b="1" dirty="0">
                <a:solidFill>
                  <a:srgbClr val="0070C0"/>
                </a:solidFill>
              </a:rPr>
              <a:t>STUDENTS  GET   </a:t>
            </a:r>
            <a:r>
              <a:rPr lang="en-US" sz="2600" dirty="0">
                <a:solidFill>
                  <a:srgbClr val="0070C0"/>
                </a:solidFill>
              </a:rPr>
              <a:t> </a:t>
            </a:r>
            <a:r>
              <a:rPr lang="en-US" sz="2600" dirty="0" smtClean="0">
                <a:solidFill>
                  <a:srgbClr val="0070C0"/>
                </a:solidFill>
              </a:rPr>
              <a:t>                                           </a:t>
            </a:r>
            <a:r>
              <a:rPr lang="en-US" sz="2600" b="1" dirty="0" smtClean="0">
                <a:solidFill>
                  <a:srgbClr val="0070C0"/>
                </a:solidFill>
              </a:rPr>
              <a:t>2 </a:t>
            </a:r>
            <a:r>
              <a:rPr lang="en-US" sz="2600" b="1" dirty="0">
                <a:solidFill>
                  <a:srgbClr val="0070C0"/>
                </a:solidFill>
              </a:rPr>
              <a:t>BOOKS EXTRA</a:t>
            </a:r>
            <a:endParaRPr lang="en-US" sz="2600" dirty="0">
              <a:solidFill>
                <a:srgbClr val="0070C0"/>
              </a:solidFill>
            </a:endParaRPr>
          </a:p>
          <a:p>
            <a:pPr marL="0" indent="0" algn="ctr">
              <a:buNone/>
            </a:pPr>
            <a:endParaRPr lang="en-US" sz="3500" b="1" dirty="0" smtClean="0">
              <a:solidFill>
                <a:srgbClr val="C00000"/>
              </a:solidFill>
            </a:endParaRPr>
          </a:p>
          <a:p>
            <a:pPr marL="0" indent="0" algn="ctr">
              <a:buNone/>
            </a:pPr>
            <a:r>
              <a:rPr lang="en-US" sz="7700" b="1" dirty="0" smtClean="0">
                <a:solidFill>
                  <a:srgbClr val="C00000"/>
                </a:solidFill>
              </a:rPr>
              <a:t>CIRCULATION TIMINGS </a:t>
            </a:r>
            <a:endParaRPr lang="en-US" sz="7700" b="1" dirty="0" smtClean="0">
              <a:solidFill>
                <a:srgbClr val="C00000"/>
              </a:solidFill>
            </a:endParaRPr>
          </a:p>
          <a:p>
            <a:pPr marL="0" indent="0" algn="ctr">
              <a:buNone/>
            </a:pPr>
            <a:r>
              <a:rPr lang="en-US" sz="7700" dirty="0" smtClean="0">
                <a:solidFill>
                  <a:srgbClr val="C00000"/>
                </a:solidFill>
              </a:rPr>
              <a:t>9:30 </a:t>
            </a:r>
            <a:r>
              <a:rPr lang="en-US" sz="7700" dirty="0">
                <a:solidFill>
                  <a:srgbClr val="C00000"/>
                </a:solidFill>
              </a:rPr>
              <a:t>am to </a:t>
            </a:r>
            <a:r>
              <a:rPr lang="en-US" sz="7700" dirty="0" smtClean="0">
                <a:solidFill>
                  <a:srgbClr val="C00000"/>
                </a:solidFill>
              </a:rPr>
              <a:t>4:30 </a:t>
            </a:r>
            <a:r>
              <a:rPr lang="en-US" sz="7700" dirty="0">
                <a:solidFill>
                  <a:srgbClr val="C00000"/>
                </a:solidFill>
              </a:rPr>
              <a:t>pm </a:t>
            </a:r>
            <a:endParaRPr lang="en-US" sz="7700" dirty="0">
              <a:solidFill>
                <a:srgbClr val="C00000"/>
              </a:solidFill>
            </a:endParaRPr>
          </a:p>
          <a:p>
            <a:pPr marL="0" indent="0" algn="ctr">
              <a:buNone/>
            </a:pPr>
            <a:endParaRPr lang="en-US" sz="3500" b="1" dirty="0" smtClean="0"/>
          </a:p>
          <a:p>
            <a:pPr marL="0" indent="0" algn="ctr">
              <a:buNone/>
            </a:pPr>
            <a:r>
              <a:rPr lang="en-US" sz="4400" b="1" dirty="0" smtClean="0"/>
              <a:t>IMPORTANT:   </a:t>
            </a:r>
            <a:r>
              <a:rPr lang="en-US" sz="4400" b="1" dirty="0"/>
              <a:t>ALL THE STUDENTS GET CLEARED THEIR LIBRARY ACCOUNTS AT THE END OF EACH SEMESTER</a:t>
            </a:r>
            <a:endParaRPr lang="en-US" sz="4400" dirty="0"/>
          </a:p>
          <a:p>
            <a:endParaRPr lang="en-US" dirty="0"/>
          </a:p>
        </p:txBody>
      </p:sp>
    </p:spTree>
  </p:cSld>
  <p:clrMapOvr>
    <a:masterClrMapping/>
  </p:clrMapOvr>
  <p:transition advTm="1000"/>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Autofit/>
          </a:bodyPr>
          <a:lstStyle/>
          <a:p>
            <a:r>
              <a:rPr lang="en-US" sz="4800" dirty="0" smtClean="0">
                <a:latin typeface="Britannic Bold" panose="020B0903060703020204" pitchFamily="34" charset="0"/>
              </a:rPr>
              <a:t>SPECIMEN : STUDENTS’ LIBRARY CARD AND TICKETS</a:t>
            </a:r>
            <a:endParaRPr lang="en-US" sz="4800" dirty="0">
              <a:latin typeface="Britannic Bold" panose="020B0903060703020204" pitchFamily="34" charset="0"/>
            </a:endParaRPr>
          </a:p>
        </p:txBody>
      </p:sp>
      <p:pic>
        <p:nvPicPr>
          <p:cNvPr id="7" name="Content Placeholder 6"/>
          <p:cNvPicPr>
            <a:picLocks noGrp="1" noChangeAspect="1"/>
          </p:cNvPicPr>
          <p:nvPr>
            <p:ph idx="1"/>
          </p:nvPr>
        </p:nvPicPr>
        <p:blipFill>
          <a:blip r:embed="rId1"/>
          <a:stretch>
            <a:fillRect/>
          </a:stretch>
        </p:blipFill>
        <p:spPr>
          <a:xfrm>
            <a:off x="494665" y="1676400"/>
            <a:ext cx="8306435" cy="4838700"/>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latin typeface="Algerian" panose="04020705040A02060702" pitchFamily="82" charset="0"/>
              </a:rPr>
              <a:t>RARE BOOKS SECTION </a:t>
            </a:r>
            <a:endParaRPr lang="en-US" sz="6000" dirty="0">
              <a:latin typeface="Algerian" panose="04020705040A02060702" pitchFamily="82" charset="0"/>
            </a:endParaRPr>
          </a:p>
        </p:txBody>
      </p:sp>
      <p:pic>
        <p:nvPicPr>
          <p:cNvPr id="5" name="Content Placeholder 4"/>
          <p:cNvPicPr>
            <a:picLocks noGrp="1" noChangeAspect="1"/>
          </p:cNvPicPr>
          <p:nvPr>
            <p:ph idx="1"/>
          </p:nvPr>
        </p:nvPicPr>
        <p:blipFill>
          <a:blip r:embed="rId1"/>
          <a:stretch>
            <a:fillRect/>
          </a:stretch>
        </p:blipFill>
        <p:spPr>
          <a:xfrm>
            <a:off x="823595" y="1600200"/>
            <a:ext cx="7676515" cy="4952365"/>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smtClean="0">
                <a:latin typeface="Algerian" panose="04020705040A02060702" pitchFamily="82" charset="0"/>
              </a:rPr>
              <a:t>STACK AREA</a:t>
            </a:r>
            <a:endParaRPr lang="en-US" sz="4800" b="1" dirty="0" smtClean="0">
              <a:latin typeface="Algerian" panose="04020705040A02060702" pitchFamily="82" charset="0"/>
            </a:endParaRPr>
          </a:p>
        </p:txBody>
      </p:sp>
      <p:pic>
        <p:nvPicPr>
          <p:cNvPr id="39" name="Picture 39" descr="IMG_256"/>
          <p:cNvPicPr>
            <a:picLocks noChangeAspect="1"/>
          </p:cNvPicPr>
          <p:nvPr>
            <p:ph idx="1"/>
          </p:nvPr>
        </p:nvPicPr>
        <p:blipFill>
          <a:blip r:embed="rId1"/>
          <a:stretch>
            <a:fillRect/>
          </a:stretch>
        </p:blipFill>
        <p:spPr>
          <a:xfrm>
            <a:off x="239395" y="1295400"/>
            <a:ext cx="8620125" cy="5374005"/>
          </a:xfrm>
          <a:prstGeom prst="round2DiagRect">
            <a:avLst>
              <a:gd name="adj1" fmla="val 16667"/>
              <a:gd name="adj2" fmla="val 0"/>
            </a:avLst>
          </a:prstGeom>
          <a:ln w="38100" cap="sq">
            <a:solidFill>
              <a:srgbClr val="00B050"/>
            </a:solidFill>
            <a:miter lim="800000"/>
            <a:headEnd/>
            <a:tailEnd/>
          </a:ln>
          <a:effectLst>
            <a:outerShdw blurRad="254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latin typeface="Britannic Bold" panose="020B0903060703020204" pitchFamily="34" charset="0"/>
              </a:rPr>
              <a:t>PERIODICAL SECTION </a:t>
            </a:r>
            <a:endParaRPr lang="en-US" sz="6600" dirty="0">
              <a:latin typeface="Britannic Bold" panose="020B0903060703020204" pitchFamily="34" charset="0"/>
            </a:endParaRPr>
          </a:p>
        </p:txBody>
      </p:sp>
      <p:sp>
        <p:nvSpPr>
          <p:cNvPr id="6" name="Rectangle 5"/>
          <p:cNvSpPr/>
          <p:nvPr/>
        </p:nvSpPr>
        <p:spPr>
          <a:xfrm rot="10800000" flipV="1">
            <a:off x="228600" y="6019731"/>
            <a:ext cx="8610599" cy="645160"/>
          </a:xfrm>
          <a:prstGeom prst="rect">
            <a:avLst/>
          </a:prstGeom>
        </p:spPr>
        <p:txBody>
          <a:bodyPr wrap="square">
            <a:spAutoFit/>
          </a:bodyPr>
          <a:lstStyle/>
          <a:p>
            <a:pPr algn="ctr"/>
            <a:r>
              <a:rPr lang="en-US" dirty="0">
                <a:latin typeface="Arial Black" panose="020B0A04020102020204" pitchFamily="34" charset="0"/>
                <a:ea typeface="SimSun" panose="02010600030101010101" pitchFamily="2" charset="-122"/>
              </a:rPr>
              <a:t>LIBRARY SUBSCRIBES TO 25</a:t>
            </a:r>
            <a:r>
              <a:rPr lang="en-US" dirty="0" smtClean="0">
                <a:latin typeface="Arial Black" panose="020B0A04020102020204" pitchFamily="34" charset="0"/>
                <a:ea typeface="SimSun" panose="02010600030101010101" pitchFamily="2" charset="-122"/>
              </a:rPr>
              <a:t> </a:t>
            </a:r>
            <a:r>
              <a:rPr lang="en-US" dirty="0">
                <a:latin typeface="Arial Black" panose="020B0A04020102020204" pitchFamily="34" charset="0"/>
                <a:ea typeface="SimSun" panose="02010600030101010101" pitchFamily="2" charset="-122"/>
              </a:rPr>
              <a:t>PRINT </a:t>
            </a:r>
            <a:r>
              <a:rPr lang="en-US" dirty="0" smtClean="0">
                <a:latin typeface="Arial Black" panose="020B0A04020102020204" pitchFamily="34" charset="0"/>
                <a:ea typeface="SimSun" panose="02010600030101010101" pitchFamily="2" charset="-122"/>
              </a:rPr>
              <a:t>JOURNALS, 6</a:t>
            </a:r>
            <a:r>
              <a:rPr lang="en-US" b="1" dirty="0">
                <a:latin typeface="Arial Black" panose="020B0A04020102020204" pitchFamily="34" charset="0"/>
                <a:ea typeface="SimSun" panose="02010600030101010101" pitchFamily="2" charset="-122"/>
              </a:rPr>
              <a:t> </a:t>
            </a:r>
            <a:r>
              <a:rPr lang="en-US" b="1" dirty="0" smtClean="0">
                <a:latin typeface="Arial Black" panose="020B0A04020102020204" pitchFamily="34" charset="0"/>
                <a:ea typeface="SimSun" panose="02010600030101010101" pitchFamily="2" charset="-122"/>
              </a:rPr>
              <a:t>MAGAZINES</a:t>
            </a:r>
            <a:r>
              <a:rPr lang="en-US" b="1" dirty="0">
                <a:latin typeface="Arial Black" panose="020B0A04020102020204" pitchFamily="34" charset="0"/>
                <a:ea typeface="SimSun" panose="02010600030101010101" pitchFamily="2" charset="-122"/>
              </a:rPr>
              <a:t> </a:t>
            </a:r>
            <a:r>
              <a:rPr lang="en-US" dirty="0">
                <a:latin typeface="Arial Black" panose="020B0A04020102020204" pitchFamily="34" charset="0"/>
                <a:ea typeface="SimSun" panose="02010600030101010101" pitchFamily="2" charset="-122"/>
              </a:rPr>
              <a:t>AND 3</a:t>
            </a:r>
            <a:r>
              <a:rPr lang="en-US" b="1" dirty="0">
                <a:latin typeface="Arial Black" panose="020B0A04020102020204" pitchFamily="34" charset="0"/>
                <a:ea typeface="SimSun" panose="02010600030101010101" pitchFamily="2" charset="-122"/>
              </a:rPr>
              <a:t> NEWSPAPERS</a:t>
            </a:r>
            <a:endParaRPr lang="en-US" dirty="0">
              <a:latin typeface="Arial Black" panose="020B0A04020102020204" pitchFamily="34" charset="0"/>
            </a:endParaRPr>
          </a:p>
        </p:txBody>
      </p:sp>
      <p:pic>
        <p:nvPicPr>
          <p:cNvPr id="4" name="Picture 3"/>
          <p:cNvPicPr>
            <a:picLocks noChangeAspect="1"/>
          </p:cNvPicPr>
          <p:nvPr/>
        </p:nvPicPr>
        <p:blipFill>
          <a:blip r:embed="rId1"/>
          <a:stretch>
            <a:fillRect/>
          </a:stretch>
        </p:blipFill>
        <p:spPr>
          <a:xfrm>
            <a:off x="838200" y="1524000"/>
            <a:ext cx="7467600" cy="4348480"/>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latin typeface="Algerian" panose="04020705040A02060702" pitchFamily="82" charset="0"/>
              </a:rPr>
              <a:t>LIBRARY AT A GLANCE</a:t>
            </a:r>
            <a:endParaRPr lang="en-US" sz="5400" dirty="0">
              <a:latin typeface="Algerian" panose="04020705040A02060702" pitchFamily="82" charset="0"/>
            </a:endParaRPr>
          </a:p>
        </p:txBody>
      </p:sp>
      <p:graphicFrame>
        <p:nvGraphicFramePr>
          <p:cNvPr id="4" name="Content Placeholder 3"/>
          <p:cNvGraphicFramePr>
            <a:graphicFrameLocks noGrp="1"/>
          </p:cNvGraphicFramePr>
          <p:nvPr>
            <p:ph idx="1"/>
          </p:nvPr>
        </p:nvGraphicFramePr>
        <p:xfrm>
          <a:off x="304800" y="1600200"/>
          <a:ext cx="8382000" cy="4529438"/>
        </p:xfrm>
        <a:graphic>
          <a:graphicData uri="http://schemas.openxmlformats.org/drawingml/2006/table">
            <a:tbl>
              <a:tblPr firstRow="1" firstCol="1" bandRow="1">
                <a:tableStyleId>{5C22544A-7EE6-4342-B048-85BDC9FD1C3A}</a:tableStyleId>
              </a:tblPr>
              <a:tblGrid>
                <a:gridCol w="6319079"/>
                <a:gridCol w="2062921"/>
              </a:tblGrid>
              <a:tr h="552108">
                <a:tc>
                  <a:txBody>
                    <a:bodyPr/>
                    <a:lstStyle/>
                    <a:p>
                      <a:pPr marL="0" marR="0" algn="l">
                        <a:lnSpc>
                          <a:spcPct val="115000"/>
                        </a:lnSpc>
                        <a:spcBef>
                          <a:spcPts val="0"/>
                        </a:spcBef>
                        <a:spcAft>
                          <a:spcPts val="0"/>
                        </a:spcAft>
                      </a:pPr>
                      <a:r>
                        <a:rPr lang="en-US" sz="3200" dirty="0">
                          <a:solidFill>
                            <a:schemeClr val="tx1"/>
                          </a:solidFill>
                          <a:effectLst/>
                        </a:rPr>
                        <a:t>TOTAL </a:t>
                      </a:r>
                      <a:r>
                        <a:rPr lang="en-US" sz="3200" dirty="0" smtClean="0">
                          <a:solidFill>
                            <a:schemeClr val="tx1"/>
                          </a:solidFill>
                          <a:effectLst/>
                        </a:rPr>
                        <a:t>COLLECTION OF BOOKS                 </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c>
                  <a:txBody>
                    <a:bodyPr/>
                    <a:lstStyle/>
                    <a:p>
                      <a:pPr marL="0" marR="0" algn="ctr">
                        <a:lnSpc>
                          <a:spcPct val="115000"/>
                        </a:lnSpc>
                        <a:spcBef>
                          <a:spcPts val="0"/>
                        </a:spcBef>
                        <a:spcAft>
                          <a:spcPts val="0"/>
                        </a:spcAft>
                      </a:pPr>
                      <a:r>
                        <a:rPr lang="en-US" sz="3200" dirty="0">
                          <a:solidFill>
                            <a:schemeClr val="tx1"/>
                          </a:solidFill>
                          <a:effectLst/>
                          <a:latin typeface="Calibri" panose="020F0502020204030204" pitchFamily="34" charset="0"/>
                          <a:ea typeface="SimSun" panose="02010600030101010101" pitchFamily="2" charset="-122"/>
                        </a:rPr>
                        <a:t>9909</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r>
              <a:tr h="552108">
                <a:tc>
                  <a:txBody>
                    <a:bodyPr/>
                    <a:lstStyle/>
                    <a:p>
                      <a:pPr marL="0" marR="0" algn="l">
                        <a:lnSpc>
                          <a:spcPct val="115000"/>
                        </a:lnSpc>
                        <a:spcBef>
                          <a:spcPts val="0"/>
                        </a:spcBef>
                        <a:spcAft>
                          <a:spcPts val="0"/>
                        </a:spcAft>
                      </a:pPr>
                      <a:r>
                        <a:rPr lang="en-US" sz="3200" dirty="0">
                          <a:solidFill>
                            <a:schemeClr val="tx1"/>
                          </a:solidFill>
                          <a:effectLst/>
                        </a:rPr>
                        <a:t>NO. OF  TITLES</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c>
                  <a:txBody>
                    <a:bodyPr/>
                    <a:lstStyle/>
                    <a:p>
                      <a:pPr marL="0" marR="0" algn="ctr">
                        <a:lnSpc>
                          <a:spcPct val="115000"/>
                        </a:lnSpc>
                        <a:spcBef>
                          <a:spcPts val="0"/>
                        </a:spcBef>
                        <a:spcAft>
                          <a:spcPts val="0"/>
                        </a:spcAft>
                      </a:pPr>
                      <a:r>
                        <a:rPr lang="en-US" sz="3200" dirty="0">
                          <a:solidFill>
                            <a:schemeClr val="tx1"/>
                          </a:solidFill>
                          <a:effectLst/>
                          <a:latin typeface="Calibri" panose="020F0502020204030204" pitchFamily="34" charset="0"/>
                          <a:ea typeface="SimSun" panose="02010600030101010101" pitchFamily="2" charset="-122"/>
                        </a:rPr>
                        <a:t>1389</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r>
              <a:tr h="552108">
                <a:tc>
                  <a:txBody>
                    <a:bodyPr/>
                    <a:lstStyle/>
                    <a:p>
                      <a:pPr marL="0" marR="0" algn="l">
                        <a:lnSpc>
                          <a:spcPct val="115000"/>
                        </a:lnSpc>
                        <a:spcBef>
                          <a:spcPts val="0"/>
                        </a:spcBef>
                        <a:spcAft>
                          <a:spcPts val="0"/>
                        </a:spcAft>
                      </a:pPr>
                      <a:r>
                        <a:rPr lang="en-US" sz="3200" dirty="0">
                          <a:solidFill>
                            <a:schemeClr val="tx1"/>
                          </a:solidFill>
                          <a:effectLst/>
                        </a:rPr>
                        <a:t>REFERENCE </a:t>
                      </a:r>
                      <a:r>
                        <a:rPr lang="en-US" sz="3200" dirty="0" smtClean="0">
                          <a:solidFill>
                            <a:schemeClr val="tx1"/>
                          </a:solidFill>
                          <a:effectLst/>
                        </a:rPr>
                        <a:t>&amp; GENERAL </a:t>
                      </a:r>
                      <a:r>
                        <a:rPr lang="en-US" sz="3200" dirty="0">
                          <a:solidFill>
                            <a:schemeClr val="tx1"/>
                          </a:solidFill>
                          <a:effectLst/>
                        </a:rPr>
                        <a:t>BOOKS</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c>
                  <a:txBody>
                    <a:bodyPr/>
                    <a:lstStyle/>
                    <a:p>
                      <a:pPr marL="0" marR="0" algn="ctr">
                        <a:lnSpc>
                          <a:spcPct val="115000"/>
                        </a:lnSpc>
                        <a:spcBef>
                          <a:spcPts val="0"/>
                        </a:spcBef>
                        <a:spcAft>
                          <a:spcPts val="0"/>
                        </a:spcAft>
                      </a:pPr>
                      <a:r>
                        <a:rPr lang="en-US" sz="3200" dirty="0">
                          <a:solidFill>
                            <a:schemeClr val="tx1"/>
                          </a:solidFill>
                          <a:effectLst/>
                          <a:latin typeface="Calibri" panose="020F0502020204030204" pitchFamily="34" charset="0"/>
                          <a:ea typeface="SimSun" panose="02010600030101010101" pitchFamily="2" charset="-122"/>
                        </a:rPr>
                        <a:t>1475</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r>
              <a:tr h="582223">
                <a:tc>
                  <a:txBody>
                    <a:bodyPr/>
                    <a:lstStyle/>
                    <a:p>
                      <a:pPr marL="0" marR="0" algn="l">
                        <a:lnSpc>
                          <a:spcPct val="115000"/>
                        </a:lnSpc>
                        <a:spcBef>
                          <a:spcPts val="0"/>
                        </a:spcBef>
                        <a:spcAft>
                          <a:spcPts val="0"/>
                        </a:spcAft>
                      </a:pPr>
                      <a:r>
                        <a:rPr lang="en-US" sz="3200" dirty="0">
                          <a:solidFill>
                            <a:schemeClr val="tx1"/>
                          </a:solidFill>
                          <a:effectLst/>
                        </a:rPr>
                        <a:t>RARE BOOKS</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c>
                  <a:txBody>
                    <a:bodyPr/>
                    <a:lstStyle/>
                    <a:p>
                      <a:pPr marL="0" marR="0" algn="ctr">
                        <a:lnSpc>
                          <a:spcPct val="115000"/>
                        </a:lnSpc>
                        <a:spcBef>
                          <a:spcPts val="0"/>
                        </a:spcBef>
                        <a:spcAft>
                          <a:spcPts val="0"/>
                        </a:spcAft>
                      </a:pPr>
                      <a:r>
                        <a:rPr lang="en-US" sz="3200">
                          <a:solidFill>
                            <a:schemeClr val="tx1"/>
                          </a:solidFill>
                          <a:effectLst/>
                        </a:rPr>
                        <a:t>17</a:t>
                      </a:r>
                      <a:endParaRPr lang="en-US" sz="3200">
                        <a:solidFill>
                          <a:schemeClr val="tx1"/>
                        </a:solidFill>
                        <a:effectLst/>
                        <a:latin typeface="Calibri" panose="020F0502020204030204" pitchFamily="34" charset="0"/>
                        <a:ea typeface="SimSun" panose="02010600030101010101" pitchFamily="2" charset="-122"/>
                      </a:endParaRPr>
                    </a:p>
                  </a:txBody>
                  <a:tcPr marL="68580" marR="68580" marT="0" marB="0"/>
                </a:tc>
              </a:tr>
              <a:tr h="552108">
                <a:tc>
                  <a:txBody>
                    <a:bodyPr/>
                    <a:lstStyle/>
                    <a:p>
                      <a:pPr marL="0" marR="0" algn="l">
                        <a:lnSpc>
                          <a:spcPct val="115000"/>
                        </a:lnSpc>
                        <a:spcBef>
                          <a:spcPts val="0"/>
                        </a:spcBef>
                        <a:spcAft>
                          <a:spcPts val="0"/>
                        </a:spcAft>
                      </a:pPr>
                      <a:r>
                        <a:rPr lang="en-US" sz="3200" dirty="0">
                          <a:solidFill>
                            <a:schemeClr val="tx1"/>
                          </a:solidFill>
                          <a:effectLst/>
                        </a:rPr>
                        <a:t>PRINT JOURNALS </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c>
                  <a:txBody>
                    <a:bodyPr/>
                    <a:lstStyle/>
                    <a:p>
                      <a:pPr marL="0" marR="0" algn="ctr">
                        <a:lnSpc>
                          <a:spcPct val="115000"/>
                        </a:lnSpc>
                        <a:spcBef>
                          <a:spcPts val="0"/>
                        </a:spcBef>
                        <a:spcAft>
                          <a:spcPts val="0"/>
                        </a:spcAft>
                      </a:pPr>
                      <a:r>
                        <a:rPr lang="en-US" sz="3200" dirty="0">
                          <a:solidFill>
                            <a:schemeClr val="tx1"/>
                          </a:solidFill>
                          <a:effectLst/>
                          <a:latin typeface="Calibri" panose="020F0502020204030204" pitchFamily="34" charset="0"/>
                          <a:ea typeface="SimSun" panose="02010600030101010101" pitchFamily="2" charset="-122"/>
                        </a:rPr>
                        <a:t>25</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r>
              <a:tr h="552108">
                <a:tc>
                  <a:txBody>
                    <a:bodyPr/>
                    <a:lstStyle/>
                    <a:p>
                      <a:pPr marL="0" marR="0" algn="l">
                        <a:lnSpc>
                          <a:spcPct val="115000"/>
                        </a:lnSpc>
                        <a:spcBef>
                          <a:spcPts val="0"/>
                        </a:spcBef>
                        <a:spcAft>
                          <a:spcPts val="0"/>
                        </a:spcAft>
                      </a:pPr>
                      <a:r>
                        <a:rPr lang="en-US" sz="3200" dirty="0">
                          <a:solidFill>
                            <a:schemeClr val="tx1"/>
                          </a:solidFill>
                          <a:effectLst/>
                        </a:rPr>
                        <a:t>BOUND VOLS. OF PREVIOUS YEARS </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c>
                  <a:txBody>
                    <a:bodyPr/>
                    <a:lstStyle/>
                    <a:p>
                      <a:pPr marL="0" marR="0" algn="ctr">
                        <a:lnSpc>
                          <a:spcPct val="115000"/>
                        </a:lnSpc>
                        <a:spcBef>
                          <a:spcPts val="0"/>
                        </a:spcBef>
                        <a:spcAft>
                          <a:spcPts val="0"/>
                        </a:spcAft>
                      </a:pPr>
                      <a:r>
                        <a:rPr lang="en-US" sz="3200" dirty="0">
                          <a:solidFill>
                            <a:schemeClr val="tx1"/>
                          </a:solidFill>
                          <a:effectLst/>
                          <a:latin typeface="Calibri" panose="020F0502020204030204" pitchFamily="34" charset="0"/>
                          <a:ea typeface="SimSun" panose="02010600030101010101" pitchFamily="2" charset="-122"/>
                        </a:rPr>
                        <a:t>147</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r>
              <a:tr h="552108">
                <a:tc>
                  <a:txBody>
                    <a:bodyPr/>
                    <a:lstStyle/>
                    <a:p>
                      <a:pPr marL="0" marR="0" algn="l">
                        <a:lnSpc>
                          <a:spcPct val="115000"/>
                        </a:lnSpc>
                        <a:spcBef>
                          <a:spcPts val="0"/>
                        </a:spcBef>
                        <a:spcAft>
                          <a:spcPts val="0"/>
                        </a:spcAft>
                      </a:pPr>
                      <a:r>
                        <a:rPr lang="en-US" sz="3200" dirty="0">
                          <a:solidFill>
                            <a:schemeClr val="tx1"/>
                          </a:solidFill>
                          <a:effectLst/>
                        </a:rPr>
                        <a:t>NEWSPAPERS</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c>
                  <a:txBody>
                    <a:bodyPr/>
                    <a:lstStyle/>
                    <a:p>
                      <a:pPr marL="0" marR="0" algn="ctr">
                        <a:lnSpc>
                          <a:spcPct val="115000"/>
                        </a:lnSpc>
                        <a:spcBef>
                          <a:spcPts val="0"/>
                        </a:spcBef>
                        <a:spcAft>
                          <a:spcPts val="0"/>
                        </a:spcAft>
                      </a:pPr>
                      <a:r>
                        <a:rPr lang="en-US" sz="3200" dirty="0">
                          <a:solidFill>
                            <a:schemeClr val="tx1"/>
                          </a:solidFill>
                          <a:effectLst/>
                          <a:latin typeface="Calibri" panose="020F0502020204030204" pitchFamily="34" charset="0"/>
                          <a:ea typeface="SimSun" panose="02010600030101010101" pitchFamily="2" charset="-122"/>
                        </a:rPr>
                        <a:t>3</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r>
              <a:tr h="582223">
                <a:tc>
                  <a:txBody>
                    <a:bodyPr/>
                    <a:lstStyle/>
                    <a:p>
                      <a:pPr marL="0" marR="0" algn="l">
                        <a:lnSpc>
                          <a:spcPct val="115000"/>
                        </a:lnSpc>
                        <a:spcBef>
                          <a:spcPts val="0"/>
                        </a:spcBef>
                        <a:spcAft>
                          <a:spcPts val="0"/>
                        </a:spcAft>
                      </a:pPr>
                      <a:r>
                        <a:rPr lang="en-US" sz="3200" dirty="0">
                          <a:solidFill>
                            <a:schemeClr val="tx1"/>
                          </a:solidFill>
                          <a:effectLst/>
                        </a:rPr>
                        <a:t>MAGAZINES</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c>
                  <a:txBody>
                    <a:bodyPr/>
                    <a:lstStyle/>
                    <a:p>
                      <a:pPr marL="0" marR="0" algn="ctr">
                        <a:lnSpc>
                          <a:spcPct val="115000"/>
                        </a:lnSpc>
                        <a:spcBef>
                          <a:spcPts val="0"/>
                        </a:spcBef>
                        <a:spcAft>
                          <a:spcPts val="0"/>
                        </a:spcAft>
                      </a:pPr>
                      <a:r>
                        <a:rPr lang="en-US" sz="3200" dirty="0">
                          <a:solidFill>
                            <a:schemeClr val="tx1"/>
                          </a:solidFill>
                          <a:effectLst/>
                          <a:latin typeface="Calibri" panose="020F0502020204030204" pitchFamily="34" charset="0"/>
                          <a:ea typeface="SimSun" panose="02010600030101010101" pitchFamily="2" charset="-122"/>
                        </a:rPr>
                        <a:t>6</a:t>
                      </a:r>
                      <a:endParaRPr lang="en-US" sz="3200" dirty="0">
                        <a:solidFill>
                          <a:schemeClr val="tx1"/>
                        </a:solidFill>
                        <a:effectLst/>
                        <a:latin typeface="Calibri" panose="020F0502020204030204" pitchFamily="34" charset="0"/>
                        <a:ea typeface="SimSun" panose="02010600030101010101" pitchFamily="2" charset="-122"/>
                      </a:endParaRPr>
                    </a:p>
                  </a:txBody>
                  <a:tcPr marL="68580" marR="68580" marT="0" marB="0"/>
                </a:tc>
              </a:tr>
            </a:tbl>
          </a:graphicData>
        </a:graphic>
      </p:graphicFrame>
    </p:spTree>
  </p:cSld>
  <p:clrMapOvr>
    <a:masterClrMapping/>
  </p:clrMapOvr>
  <p:transition advTm="1000"/>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p:nvPr/>
        </p:nvGraphicFramePr>
        <p:xfrm>
          <a:off x="204470" y="76200"/>
          <a:ext cx="8048625" cy="6710045"/>
        </p:xfrm>
        <a:graphic>
          <a:graphicData uri="http://schemas.openxmlformats.org/drawingml/2006/table">
            <a:tbl>
              <a:tblPr>
                <a:tableStyleId>{3C2FFA5D-87B4-456A-9821-1D502468CF0F}</a:tableStyleId>
              </a:tblPr>
              <a:tblGrid>
                <a:gridCol w="476885"/>
                <a:gridCol w="7571740"/>
              </a:tblGrid>
              <a:tr h="424815">
                <a:tc>
                  <a:txBody>
                    <a:bodyPr/>
                    <a:lstStyle/>
                    <a:p>
                      <a:pPr marL="85725" indent="0" algn="ctr">
                        <a:lnSpc>
                          <a:spcPct val="114000"/>
                        </a:lnSpc>
                        <a:spcBef>
                          <a:spcPct val="0"/>
                        </a:spcBef>
                        <a:spcAft>
                          <a:spcPct val="0"/>
                        </a:spcAft>
                      </a:pPr>
                      <a:r>
                        <a:rPr sz="1200" b="1"/>
                        <a:t>SR.</a:t>
                      </a:r>
                      <a:endParaRPr sz="1200" b="1"/>
                    </a:p>
                    <a:p>
                      <a:pPr marL="85725" indent="0" algn="ctr">
                        <a:lnSpc>
                          <a:spcPct val="114000"/>
                        </a:lnSpc>
                        <a:spcBef>
                          <a:spcPct val="0"/>
                        </a:spcBef>
                        <a:spcAft>
                          <a:spcPct val="0"/>
                        </a:spcAft>
                      </a:pPr>
                      <a:r>
                        <a:rPr sz="1200" b="1"/>
                        <a:t>NO.</a:t>
                      </a:r>
                      <a:endParaRPr sz="1200" b="1"/>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gn="ctr">
                        <a:lnSpc>
                          <a:spcPct val="114000"/>
                        </a:lnSpc>
                        <a:spcBef>
                          <a:spcPct val="0"/>
                        </a:spcBef>
                        <a:spcAft>
                          <a:spcPct val="0"/>
                        </a:spcAft>
                      </a:pPr>
                      <a:r>
                        <a:rPr sz="2400" b="1"/>
                        <a:t>JOURNALS</a:t>
                      </a:r>
                      <a:endParaRPr sz="2400" b="1"/>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7650">
                <a:tc>
                  <a:txBody>
                    <a:bodyPr/>
                    <a:lstStyle/>
                    <a:p>
                      <a:pPr marL="85725" indent="0">
                        <a:lnSpc>
                          <a:spcPct val="114000"/>
                        </a:lnSpc>
                        <a:spcBef>
                          <a:spcPct val="0"/>
                        </a:spcBef>
                        <a:spcAft>
                          <a:spcPct val="0"/>
                        </a:spcAft>
                      </a:pPr>
                      <a:r>
                        <a:rPr sz="1400"/>
                        <a:t>1</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INTERNATIONAL JOURNAL OF BIOTECHNOLOGY and BIOCHEMISTRY</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8285">
                <a:tc>
                  <a:txBody>
                    <a:bodyPr/>
                    <a:lstStyle/>
                    <a:p>
                      <a:pPr marL="85725" indent="0">
                        <a:lnSpc>
                          <a:spcPct val="114000"/>
                        </a:lnSpc>
                        <a:spcBef>
                          <a:spcPct val="0"/>
                        </a:spcBef>
                        <a:spcAft>
                          <a:spcPct val="0"/>
                        </a:spcAft>
                      </a:pPr>
                      <a:r>
                        <a:rPr sz="1400"/>
                        <a:t>2</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ASIAN JOURNAL OF MICROBIOLOGY, BIOTECHNOLOGY AND ENVIRONMENTAL SCIENCES</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7650">
                <a:tc>
                  <a:txBody>
                    <a:bodyPr/>
                    <a:lstStyle/>
                    <a:p>
                      <a:pPr marL="85725" indent="0">
                        <a:lnSpc>
                          <a:spcPct val="114000"/>
                        </a:lnSpc>
                        <a:spcBef>
                          <a:spcPct val="0"/>
                        </a:spcBef>
                        <a:spcAft>
                          <a:spcPct val="0"/>
                        </a:spcAft>
                      </a:pPr>
                      <a:r>
                        <a:rPr sz="1400"/>
                        <a:t>3</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JOURNAL OF  CANCER RESEARCH &amp; THERAPEUTICS</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8285">
                <a:tc>
                  <a:txBody>
                    <a:bodyPr/>
                    <a:lstStyle/>
                    <a:p>
                      <a:pPr marL="85725" indent="0">
                        <a:lnSpc>
                          <a:spcPct val="114000"/>
                        </a:lnSpc>
                        <a:spcBef>
                          <a:spcPct val="0"/>
                        </a:spcBef>
                        <a:spcAft>
                          <a:spcPct val="0"/>
                        </a:spcAft>
                      </a:pPr>
                      <a:r>
                        <a:rPr sz="1400"/>
                        <a:t>4</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SCIENXT JOURNAL OF  BIOTECHNOLOGY &amp; LIFE SCIENCES</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7650">
                <a:tc>
                  <a:txBody>
                    <a:bodyPr/>
                    <a:lstStyle/>
                    <a:p>
                      <a:pPr marL="85725" indent="0">
                        <a:lnSpc>
                          <a:spcPct val="114000"/>
                        </a:lnSpc>
                        <a:spcBef>
                          <a:spcPct val="0"/>
                        </a:spcBef>
                        <a:spcAft>
                          <a:spcPct val="0"/>
                        </a:spcAft>
                      </a:pPr>
                      <a:r>
                        <a:rPr sz="1400"/>
                        <a:t>5</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SCIENXT JOURNAL OF MICROBIOLOGY</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8285">
                <a:tc>
                  <a:txBody>
                    <a:bodyPr/>
                    <a:lstStyle/>
                    <a:p>
                      <a:pPr marL="85725" indent="0">
                        <a:lnSpc>
                          <a:spcPct val="114000"/>
                        </a:lnSpc>
                        <a:spcBef>
                          <a:spcPct val="0"/>
                        </a:spcBef>
                        <a:spcAft>
                          <a:spcPct val="0"/>
                        </a:spcAft>
                      </a:pPr>
                      <a:r>
                        <a:rPr sz="1400"/>
                        <a:t>6</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GLOBAL JOURNAL OF PURE &amp; APPLIED MATHEMATICS</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7650">
                <a:tc>
                  <a:txBody>
                    <a:bodyPr/>
                    <a:lstStyle/>
                    <a:p>
                      <a:pPr marL="85725" indent="0">
                        <a:lnSpc>
                          <a:spcPct val="114000"/>
                        </a:lnSpc>
                        <a:spcBef>
                          <a:spcPct val="0"/>
                        </a:spcBef>
                        <a:spcAft>
                          <a:spcPct val="0"/>
                        </a:spcAft>
                      </a:pPr>
                      <a:r>
                        <a:rPr sz="1400"/>
                        <a:t>7</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INTERNATIONAL JOURNAL OF PURE &amp; APPLIED PHYSICS</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8285">
                <a:tc>
                  <a:txBody>
                    <a:bodyPr/>
                    <a:lstStyle/>
                    <a:p>
                      <a:pPr marL="85725" indent="0">
                        <a:lnSpc>
                          <a:spcPct val="114000"/>
                        </a:lnSpc>
                        <a:spcBef>
                          <a:spcPct val="0"/>
                        </a:spcBef>
                        <a:spcAft>
                          <a:spcPct val="0"/>
                        </a:spcAft>
                      </a:pPr>
                      <a:r>
                        <a:rPr sz="1400"/>
                        <a:t>8</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JOURNAL OF ANDROID AND IOS APPLICATIONS AND TESTING</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7650">
                <a:tc>
                  <a:txBody>
                    <a:bodyPr/>
                    <a:lstStyle/>
                    <a:p>
                      <a:pPr marL="85725" indent="0">
                        <a:lnSpc>
                          <a:spcPct val="114000"/>
                        </a:lnSpc>
                        <a:spcBef>
                          <a:spcPct val="0"/>
                        </a:spcBef>
                        <a:spcAft>
                          <a:spcPct val="0"/>
                        </a:spcAft>
                      </a:pPr>
                      <a:r>
                        <a:rPr sz="1400"/>
                        <a:t>9</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JOURNAL OF NEW TRENDS IN ROBOTICS &amp; AUTOMATION</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8285">
                <a:tc>
                  <a:txBody>
                    <a:bodyPr/>
                    <a:lstStyle/>
                    <a:p>
                      <a:pPr marL="85725" indent="0">
                        <a:lnSpc>
                          <a:spcPct val="114000"/>
                        </a:lnSpc>
                        <a:spcBef>
                          <a:spcPct val="0"/>
                        </a:spcBef>
                        <a:spcAft>
                          <a:spcPct val="0"/>
                        </a:spcAft>
                      </a:pPr>
                      <a:r>
                        <a:rPr sz="1400"/>
                        <a:t>10</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JOURNAL OF INFORMATION TECHNOLOGY AND SCIENCES</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7650">
                <a:tc>
                  <a:txBody>
                    <a:bodyPr/>
                    <a:lstStyle/>
                    <a:p>
                      <a:pPr marL="85725" indent="0">
                        <a:lnSpc>
                          <a:spcPct val="114000"/>
                        </a:lnSpc>
                        <a:spcBef>
                          <a:spcPct val="0"/>
                        </a:spcBef>
                        <a:spcAft>
                          <a:spcPct val="0"/>
                        </a:spcAft>
                      </a:pPr>
                      <a:r>
                        <a:rPr sz="1400"/>
                        <a:t>11</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JOURNAL OF NETWORK SECURITY COMPUTER NETWORKS</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8285">
                <a:tc>
                  <a:txBody>
                    <a:bodyPr/>
                    <a:lstStyle/>
                    <a:p>
                      <a:pPr marL="85725" indent="0">
                        <a:lnSpc>
                          <a:spcPct val="114000"/>
                        </a:lnSpc>
                        <a:spcBef>
                          <a:spcPct val="0"/>
                        </a:spcBef>
                        <a:spcAft>
                          <a:spcPct val="0"/>
                        </a:spcAft>
                      </a:pPr>
                      <a:r>
                        <a:rPr sz="1400"/>
                        <a:t>12</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INVENTI IMPACT ENGINEERING MATHEMATICS</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7650">
                <a:tc>
                  <a:txBody>
                    <a:bodyPr/>
                    <a:lstStyle/>
                    <a:p>
                      <a:pPr marL="85725" indent="0">
                        <a:lnSpc>
                          <a:spcPct val="114000"/>
                        </a:lnSpc>
                        <a:spcBef>
                          <a:spcPct val="0"/>
                        </a:spcBef>
                        <a:spcAft>
                          <a:spcPct val="0"/>
                        </a:spcAft>
                      </a:pPr>
                      <a:r>
                        <a:rPr sz="1400"/>
                        <a:t>13</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JOURNAL OF WEB DEVELOPMENT AND WEB DESIGNING</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70510">
                <a:tc>
                  <a:txBody>
                    <a:bodyPr/>
                    <a:lstStyle/>
                    <a:p>
                      <a:pPr marL="85725" indent="0">
                        <a:lnSpc>
                          <a:spcPct val="114000"/>
                        </a:lnSpc>
                        <a:spcBef>
                          <a:spcPct val="0"/>
                        </a:spcBef>
                        <a:spcAft>
                          <a:spcPct val="0"/>
                        </a:spcAft>
                      </a:pPr>
                      <a:r>
                        <a:rPr sz="1400"/>
                        <a:t>14</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INTERNATIONAL JOURNAL OF BUSINESS ADMINISTRATION &amp; MANAGEMENT</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7650">
                <a:tc>
                  <a:txBody>
                    <a:bodyPr/>
                    <a:lstStyle/>
                    <a:p>
                      <a:pPr marL="85725" indent="0">
                        <a:lnSpc>
                          <a:spcPct val="114000"/>
                        </a:lnSpc>
                        <a:spcBef>
                          <a:spcPct val="0"/>
                        </a:spcBef>
                        <a:spcAft>
                          <a:spcPct val="0"/>
                        </a:spcAft>
                      </a:pPr>
                      <a:r>
                        <a:rPr sz="1400"/>
                        <a:t>15</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GLOBAL JOURNAL OF FINANCE &amp; MANAGEMENT</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8285">
                <a:tc>
                  <a:txBody>
                    <a:bodyPr/>
                    <a:lstStyle/>
                    <a:p>
                      <a:pPr marL="85725" indent="0">
                        <a:lnSpc>
                          <a:spcPct val="114000"/>
                        </a:lnSpc>
                        <a:spcBef>
                          <a:spcPct val="0"/>
                        </a:spcBef>
                        <a:spcAft>
                          <a:spcPct val="0"/>
                        </a:spcAft>
                      </a:pPr>
                      <a:r>
                        <a:rPr sz="1400"/>
                        <a:t>16</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INTERNATIONAL JOURNAL OF CUSTOMER RELATION MANAGEMENT</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7650">
                <a:tc>
                  <a:txBody>
                    <a:bodyPr/>
                    <a:lstStyle/>
                    <a:p>
                      <a:pPr marL="85725" indent="0">
                        <a:lnSpc>
                          <a:spcPct val="114000"/>
                        </a:lnSpc>
                        <a:spcBef>
                          <a:spcPct val="0"/>
                        </a:spcBef>
                        <a:spcAft>
                          <a:spcPct val="0"/>
                        </a:spcAft>
                      </a:pPr>
                      <a:r>
                        <a:rPr sz="1400"/>
                        <a:t>17</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INTERNATIONAL JOURNAL OF HUMAN RESOURCE MANAGEMENT</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8285">
                <a:tc>
                  <a:txBody>
                    <a:bodyPr/>
                    <a:lstStyle/>
                    <a:p>
                      <a:pPr marL="85725" indent="0">
                        <a:lnSpc>
                          <a:spcPct val="114000"/>
                        </a:lnSpc>
                        <a:spcBef>
                          <a:spcPct val="0"/>
                        </a:spcBef>
                        <a:spcAft>
                          <a:spcPct val="0"/>
                        </a:spcAft>
                      </a:pPr>
                      <a:r>
                        <a:rPr sz="1400"/>
                        <a:t>18</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IUPJOURNAL OF BANK MANAGMENT</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7650">
                <a:tc>
                  <a:txBody>
                    <a:bodyPr/>
                    <a:lstStyle/>
                    <a:p>
                      <a:pPr marL="85725" indent="0">
                        <a:lnSpc>
                          <a:spcPct val="114000"/>
                        </a:lnSpc>
                        <a:spcBef>
                          <a:spcPct val="0"/>
                        </a:spcBef>
                        <a:spcAft>
                          <a:spcPct val="0"/>
                        </a:spcAft>
                      </a:pPr>
                      <a:r>
                        <a:rPr sz="1400"/>
                        <a:t>19</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JOURNAL OF COMPUTER SCIENCE &amp; APPLICATIONS</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69240">
                <a:tc>
                  <a:txBody>
                    <a:bodyPr/>
                    <a:lstStyle/>
                    <a:p>
                      <a:pPr marL="85725" indent="0">
                        <a:lnSpc>
                          <a:spcPct val="114000"/>
                        </a:lnSpc>
                        <a:spcBef>
                          <a:spcPct val="0"/>
                        </a:spcBef>
                        <a:spcAft>
                          <a:spcPct val="0"/>
                        </a:spcAft>
                      </a:pPr>
                      <a:r>
                        <a:rPr sz="1400"/>
                        <a:t>20</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INTERNATIONAL JOURNAL OF ADVANCED COMPUTER SCIENCE &amp; TECHNOLOGY</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8285">
                <a:tc>
                  <a:txBody>
                    <a:bodyPr/>
                    <a:lstStyle/>
                    <a:p>
                      <a:pPr marL="85725" indent="0">
                        <a:lnSpc>
                          <a:spcPct val="114000"/>
                        </a:lnSpc>
                        <a:spcBef>
                          <a:spcPct val="0"/>
                        </a:spcBef>
                        <a:spcAft>
                          <a:spcPct val="0"/>
                        </a:spcAft>
                      </a:pPr>
                      <a:r>
                        <a:rPr sz="1400"/>
                        <a:t>21</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GLOBAL JOURNAL OF COMPUTATIONAL INTELLIGENCE RESEARCH</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7650">
                <a:tc>
                  <a:txBody>
                    <a:bodyPr/>
                    <a:lstStyle/>
                    <a:p>
                      <a:pPr marL="85725" indent="0">
                        <a:lnSpc>
                          <a:spcPct val="114000"/>
                        </a:lnSpc>
                        <a:spcBef>
                          <a:spcPct val="0"/>
                        </a:spcBef>
                        <a:spcAft>
                          <a:spcPct val="0"/>
                        </a:spcAft>
                      </a:pPr>
                      <a:r>
                        <a:rPr sz="1400"/>
                        <a:t>22</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INDIAN JOURNAL OF WIRELESS NETWORKS &amp; COMMUNICATIONS</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48285">
                <a:tc>
                  <a:txBody>
                    <a:bodyPr/>
                    <a:lstStyle/>
                    <a:p>
                      <a:pPr marL="85725" indent="0">
                        <a:lnSpc>
                          <a:spcPct val="114000"/>
                        </a:lnSpc>
                        <a:spcBef>
                          <a:spcPct val="0"/>
                        </a:spcBef>
                        <a:spcAft>
                          <a:spcPct val="0"/>
                        </a:spcAft>
                      </a:pPr>
                      <a:r>
                        <a:rPr sz="1400"/>
                        <a:t>23</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INDIAN JOURNAL OF COMPUTER SCIENCE :THEORY &amp; PRACTICAL</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69240">
                <a:tc>
                  <a:txBody>
                    <a:bodyPr/>
                    <a:lstStyle/>
                    <a:p>
                      <a:pPr marL="85725" indent="0">
                        <a:lnSpc>
                          <a:spcPct val="114000"/>
                        </a:lnSpc>
                        <a:spcBef>
                          <a:spcPct val="0"/>
                        </a:spcBef>
                        <a:spcAft>
                          <a:spcPct val="0"/>
                        </a:spcAft>
                      </a:pPr>
                      <a:r>
                        <a:rPr sz="1400"/>
                        <a:t>24</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JOURNAL OF INTELLIGENT DATA ANALYSIS &amp; COMPUTATIONAL STATISTICS</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269240">
                <a:tc>
                  <a:txBody>
                    <a:bodyPr/>
                    <a:lstStyle/>
                    <a:p>
                      <a:pPr marL="85725" indent="0">
                        <a:lnSpc>
                          <a:spcPct val="114000"/>
                        </a:lnSpc>
                        <a:spcBef>
                          <a:spcPct val="0"/>
                        </a:spcBef>
                        <a:spcAft>
                          <a:spcPct val="0"/>
                        </a:spcAft>
                      </a:pPr>
                      <a:r>
                        <a:rPr sz="1400"/>
                        <a:t>25</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marL="85725" indent="0">
                        <a:lnSpc>
                          <a:spcPct val="114000"/>
                        </a:lnSpc>
                        <a:spcBef>
                          <a:spcPct val="0"/>
                        </a:spcBef>
                        <a:spcAft>
                          <a:spcPct val="0"/>
                        </a:spcAft>
                      </a:pPr>
                      <a:r>
                        <a:rPr sz="1400"/>
                        <a:t>JOURNAL OF</a:t>
                      </a:r>
                      <a:r>
                        <a:rPr lang="en-US" sz="1400"/>
                        <a:t> </a:t>
                      </a:r>
                      <a:r>
                        <a:rPr sz="1400"/>
                        <a:t>ARTIFICIAL INTELLIGENCE RESEARCH &amp; ADVANCES                                  </a:t>
                      </a:r>
                      <a:endParaRPr sz="140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bl>
          </a:graphicData>
        </a:graphic>
      </p:graphicFrame>
      <p:sp>
        <p:nvSpPr>
          <p:cNvPr id="16" name="Round Diagonal Corner Rectangle 16"/>
          <p:cNvSpPr/>
          <p:nvPr/>
        </p:nvSpPr>
        <p:spPr>
          <a:xfrm>
            <a:off x="6858000" y="990600"/>
            <a:ext cx="2124075" cy="5681345"/>
          </a:xfrm>
          <a:prstGeom prst="round2DiagRect">
            <a:avLst/>
          </a:prstGeom>
          <a:ln w="5715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15000"/>
              </a:lnSpc>
              <a:spcAft>
                <a:spcPts val="800"/>
              </a:spcAft>
            </a:pPr>
            <a:r>
              <a:rPr lang="en-US" altLang="zh-CN" sz="4800" b="1" i="1" kern="100">
                <a:latin typeface="Calibri" panose="020F0502020204030204"/>
                <a:ea typeface="Calibri" panose="020F0502020204030204"/>
                <a:cs typeface="Times New Roman" panose="02020603050405020304"/>
                <a:sym typeface="Times New Roman" panose="02020603050405020304"/>
              </a:rPr>
              <a:t>P</a:t>
            </a:r>
            <a:r>
              <a:rPr lang="en-US" altLang="zh-CN" sz="2600" b="1" i="1" kern="100">
                <a:latin typeface="Calibri" panose="020F0502020204030204"/>
                <a:ea typeface="Calibri" panose="020F0502020204030204"/>
                <a:cs typeface="Times New Roman" panose="02020603050405020304"/>
                <a:sym typeface="Times New Roman" panose="02020603050405020304"/>
              </a:rPr>
              <a:t>RINT </a:t>
            </a:r>
            <a:r>
              <a:rPr lang="en-US" altLang="zh-CN" sz="4800" b="1" i="1" kern="100">
                <a:latin typeface="Calibri" panose="020F0502020204030204"/>
                <a:ea typeface="Calibri" panose="020F0502020204030204"/>
                <a:cs typeface="Times New Roman" panose="02020603050405020304"/>
                <a:sym typeface="Times New Roman" panose="02020603050405020304"/>
              </a:rPr>
              <a:t>J</a:t>
            </a:r>
            <a:r>
              <a:rPr lang="en-US" altLang="zh-CN" sz="2600" b="1" i="1" kern="100">
                <a:latin typeface="Calibri" panose="020F0502020204030204"/>
                <a:ea typeface="Calibri" panose="020F0502020204030204"/>
                <a:cs typeface="Times New Roman" panose="02020603050405020304"/>
                <a:sym typeface="Times New Roman" panose="02020603050405020304"/>
              </a:rPr>
              <a:t>OURNALS </a:t>
            </a:r>
            <a:r>
              <a:rPr lang="en-US" altLang="zh-CN" sz="4800" b="1" i="1" kern="100">
                <a:latin typeface="Calibri" panose="020F0502020204030204"/>
                <a:ea typeface="Calibri" panose="020F0502020204030204"/>
                <a:cs typeface="Times New Roman" panose="02020603050405020304"/>
                <a:sym typeface="Times New Roman" panose="02020603050405020304"/>
              </a:rPr>
              <a:t>S</a:t>
            </a:r>
            <a:r>
              <a:rPr lang="en-US" altLang="zh-CN" sz="2400" b="1" i="1" kern="100">
                <a:latin typeface="Calibri" panose="020F0502020204030204"/>
                <a:ea typeface="Calibri" panose="020F0502020204030204"/>
                <a:cs typeface="Times New Roman" panose="02020603050405020304"/>
                <a:sym typeface="Times New Roman" panose="02020603050405020304"/>
              </a:rPr>
              <a:t>UBSCRIBED </a:t>
            </a:r>
            <a:r>
              <a:rPr lang="en-US" altLang="zh-CN" sz="2600" b="1" i="1" kern="100">
                <a:latin typeface="Calibri" panose="020F0502020204030204"/>
                <a:ea typeface="Calibri" panose="020F0502020204030204"/>
                <a:cs typeface="Times New Roman" panose="02020603050405020304"/>
                <a:sym typeface="Times New Roman" panose="02020603050405020304"/>
              </a:rPr>
              <a:t>IN</a:t>
            </a:r>
            <a:endParaRPr lang="en-US" altLang="zh-CN" sz="2600" b="1" i="1" kern="100">
              <a:latin typeface="Calibri" panose="020F0502020204030204"/>
              <a:ea typeface="Calibri" panose="020F0502020204030204"/>
              <a:cs typeface="Times New Roman" panose="02020603050405020304"/>
              <a:sym typeface="Times New Roman" panose="02020603050405020304"/>
            </a:endParaRPr>
          </a:p>
          <a:p>
            <a:pPr algn="ctr">
              <a:lnSpc>
                <a:spcPct val="115000"/>
              </a:lnSpc>
              <a:spcAft>
                <a:spcPts val="800"/>
              </a:spcAft>
            </a:pPr>
            <a:r>
              <a:rPr lang="en-US" altLang="zh-CN" sz="4800" b="1" i="1" kern="100">
                <a:latin typeface="Calibri" panose="020F0502020204030204"/>
                <a:ea typeface="Calibri" panose="020F0502020204030204"/>
                <a:cs typeface="Times New Roman" panose="02020603050405020304"/>
                <a:sym typeface="Times New Roman" panose="02020603050405020304"/>
              </a:rPr>
              <a:t>YEAR</a:t>
            </a:r>
            <a:endParaRPr lang="en-US" altLang="zh-CN" sz="4800" b="1" i="1" kern="100">
              <a:latin typeface="Calibri" panose="020F0502020204030204"/>
              <a:ea typeface="Calibri" panose="020F0502020204030204"/>
              <a:cs typeface="Times New Roman" panose="02020603050405020304"/>
              <a:sym typeface="Times New Roman" panose="02020603050405020304"/>
            </a:endParaRPr>
          </a:p>
          <a:p>
            <a:pPr algn="ctr">
              <a:lnSpc>
                <a:spcPct val="115000"/>
              </a:lnSpc>
              <a:spcAft>
                <a:spcPts val="800"/>
              </a:spcAft>
            </a:pPr>
            <a:r>
              <a:rPr lang="en-US" altLang="zh-CN" sz="2600" b="1" i="1" kern="100">
                <a:latin typeface="Calibri" panose="020F0502020204030204"/>
                <a:ea typeface="Calibri" panose="020F0502020204030204"/>
                <a:cs typeface="Times New Roman" panose="02020603050405020304"/>
                <a:sym typeface="Times New Roman" panose="02020603050405020304"/>
              </a:rPr>
              <a:t> </a:t>
            </a:r>
            <a:r>
              <a:rPr lang="en-US" altLang="zh-CN" sz="4800" b="1" i="1" kern="100">
                <a:latin typeface="Calibri" panose="020F0502020204030204"/>
                <a:ea typeface="Calibri" panose="020F0502020204030204"/>
                <a:cs typeface="Times New Roman" panose="02020603050405020304"/>
                <a:sym typeface="Times New Roman" panose="02020603050405020304"/>
              </a:rPr>
              <a:t>2026</a:t>
            </a:r>
            <a:endParaRPr lang="en-US" altLang="zh-CN" sz="2200" kern="100">
              <a:latin typeface="Calibri" panose="020F0502020204030204"/>
              <a:ea typeface="Calibri" panose="020F0502020204030204"/>
              <a:cs typeface="Times New Roman" panose="02020603050405020304"/>
              <a:sym typeface="Times New Roman" panose="02020603050405020304"/>
            </a:endParaRPr>
          </a:p>
        </p:txBody>
      </p:sp>
    </p:spTree>
  </p:cSld>
  <p:clrMapOvr>
    <a:masterClrMapping/>
  </p:clrMapOvr>
  <p:transition advTm="1000"/>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Algerian" panose="04020705040A02060702" pitchFamily="82" charset="0"/>
              </a:rPr>
              <a:t>BOUND VOLUMES SECTION</a:t>
            </a:r>
            <a:br>
              <a:rPr lang="en-US" dirty="0" smtClean="0">
                <a:latin typeface="Algerian" panose="04020705040A02060702" pitchFamily="82" charset="0"/>
              </a:rPr>
            </a:br>
            <a:r>
              <a:rPr lang="en-US" dirty="0" smtClean="0">
                <a:latin typeface="Algerian" panose="04020705040A02060702" pitchFamily="82" charset="0"/>
              </a:rPr>
              <a:t>JOURNALS 2007-2023</a:t>
            </a:r>
            <a:endParaRPr lang="en-US" dirty="0">
              <a:latin typeface="Algerian" panose="04020705040A02060702" pitchFamily="82" charset="0"/>
            </a:endParaRPr>
          </a:p>
        </p:txBody>
      </p:sp>
      <p:pic>
        <p:nvPicPr>
          <p:cNvPr id="5" name="Content Placeholder 4"/>
          <p:cNvPicPr>
            <a:picLocks noGrp="1" noChangeAspect="1"/>
          </p:cNvPicPr>
          <p:nvPr>
            <p:ph idx="1"/>
          </p:nvPr>
        </p:nvPicPr>
        <p:blipFill>
          <a:blip r:embed="rId1"/>
          <a:stretch>
            <a:fillRect/>
          </a:stretch>
        </p:blipFill>
        <p:spPr>
          <a:xfrm>
            <a:off x="1236345" y="1600200"/>
            <a:ext cx="7038340" cy="5071110"/>
          </a:xfrm>
          <a:prstGeom prst="rect">
            <a:avLst/>
          </a:prstGeom>
          <a:ln w="38100">
            <a:solidFill>
              <a:schemeClr val="tx1"/>
            </a:solidFill>
          </a:ln>
        </p:spPr>
      </p:pic>
    </p:spTree>
  </p:cSld>
  <p:clrMapOvr>
    <a:masterClrMapping/>
  </p:clrMapOvr>
  <p:transition advTm="1000"/>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1382395" y="838200"/>
            <a:ext cx="3023870" cy="5288280"/>
          </a:xfrm>
          <a:prstGeom prst="rect">
            <a:avLst/>
          </a:prstGeom>
          <a:noFill/>
        </p:spPr>
        <p:txBody>
          <a:bodyPr wrap="square" rtlCol="0" anchor="t">
            <a:noAutofit/>
          </a:bodyPr>
          <a:lstStyle/>
          <a:p>
            <a:pPr algn="l"/>
            <a:endParaRPr lang="en-US" altLang="en-US" sz="3200" b="1">
              <a:solidFill>
                <a:srgbClr val="FF0000"/>
              </a:solidFill>
              <a:latin typeface="Lucida Handwriting" panose="03010101010101010101" charset="0"/>
              <a:cs typeface="Lucida Handwriting" panose="03010101010101010101" charset="0"/>
            </a:endParaRPr>
          </a:p>
          <a:p>
            <a:pPr algn="l"/>
            <a:endParaRPr lang="en-US" altLang="en-US" sz="3200" b="1">
              <a:solidFill>
                <a:srgbClr val="FF0000"/>
              </a:solidFill>
              <a:latin typeface="Lucida Handwriting" panose="03010101010101010101" charset="0"/>
              <a:cs typeface="Lucida Handwriting" panose="03010101010101010101" charset="0"/>
            </a:endParaRPr>
          </a:p>
          <a:p>
            <a:pPr algn="l"/>
            <a:r>
              <a:rPr lang="en-US" altLang="en-US" sz="3200" b="1">
                <a:solidFill>
                  <a:srgbClr val="FF0000"/>
                </a:solidFill>
                <a:latin typeface="Arial" panose="020B0604020202020204" pitchFamily="34" charset="0"/>
                <a:cs typeface="Arial" panose="020B0604020202020204" pitchFamily="34" charset="0"/>
              </a:rPr>
              <a:t>1. THE HINDU</a:t>
            </a:r>
            <a:endParaRPr lang="en-US" altLang="en-US" sz="3200" b="1">
              <a:solidFill>
                <a:srgbClr val="FF0000"/>
              </a:solidFill>
              <a:latin typeface="Arial" panose="020B0604020202020204" pitchFamily="34" charset="0"/>
              <a:cs typeface="Arial" panose="020B0604020202020204" pitchFamily="34" charset="0"/>
            </a:endParaRPr>
          </a:p>
          <a:p>
            <a:pPr algn="l"/>
            <a:endParaRPr lang="en-US" altLang="en-US" sz="3200" b="1">
              <a:solidFill>
                <a:srgbClr val="FF0000"/>
              </a:solidFill>
              <a:latin typeface="Arial" panose="020B0604020202020204" pitchFamily="34" charset="0"/>
              <a:cs typeface="Arial" panose="020B0604020202020204" pitchFamily="34" charset="0"/>
            </a:endParaRPr>
          </a:p>
          <a:p>
            <a:pPr algn="l"/>
            <a:r>
              <a:rPr lang="en-US" altLang="en-US" sz="3200" b="1">
                <a:solidFill>
                  <a:srgbClr val="FF0000"/>
                </a:solidFill>
                <a:latin typeface="Arial" panose="020B0604020202020204" pitchFamily="34" charset="0"/>
                <a:cs typeface="Arial" panose="020B0604020202020204" pitchFamily="34" charset="0"/>
              </a:rPr>
              <a:t>2. BUSINESS STANDARD</a:t>
            </a:r>
            <a:endParaRPr lang="en-US" altLang="en-US" sz="3200" b="1">
              <a:solidFill>
                <a:srgbClr val="FF0000"/>
              </a:solidFill>
              <a:latin typeface="Arial" panose="020B0604020202020204" pitchFamily="34" charset="0"/>
              <a:cs typeface="Arial" panose="020B0604020202020204" pitchFamily="34" charset="0"/>
            </a:endParaRPr>
          </a:p>
          <a:p>
            <a:pPr algn="l"/>
            <a:endParaRPr lang="en-US" altLang="en-US" sz="3200" b="1">
              <a:solidFill>
                <a:srgbClr val="FF0000"/>
              </a:solidFill>
              <a:latin typeface="Arial" panose="020B0604020202020204" pitchFamily="34" charset="0"/>
              <a:cs typeface="Arial" panose="020B0604020202020204" pitchFamily="34" charset="0"/>
            </a:endParaRPr>
          </a:p>
          <a:p>
            <a:pPr algn="l"/>
            <a:r>
              <a:rPr lang="en-US" altLang="en-US" sz="3200" b="1">
                <a:solidFill>
                  <a:srgbClr val="FF0000"/>
                </a:solidFill>
                <a:latin typeface="Arial" panose="020B0604020202020204" pitchFamily="34" charset="0"/>
                <a:cs typeface="Arial" panose="020B0604020202020204" pitchFamily="34" charset="0"/>
              </a:rPr>
              <a:t>3. DAINIK BHASKAR</a:t>
            </a:r>
            <a:endParaRPr lang="en-US" altLang="en-US" sz="3200" b="1">
              <a:solidFill>
                <a:srgbClr val="FF0000"/>
              </a:solidFill>
              <a:latin typeface="Arial" panose="020B0604020202020204" pitchFamily="34" charset="0"/>
              <a:cs typeface="Arial" panose="020B0604020202020204" pitchFamily="34" charset="0"/>
            </a:endParaRPr>
          </a:p>
        </p:txBody>
      </p:sp>
      <p:pic>
        <p:nvPicPr>
          <p:cNvPr id="9" name="Picture 6" descr="Newspapers-Park"/>
          <p:cNvPicPr>
            <a:picLocks noChangeAspect="1" noChangeArrowheads="1"/>
          </p:cNvPicPr>
          <p:nvPr/>
        </p:nvPicPr>
        <p:blipFill>
          <a:blip r:embed="rId1"/>
          <a:srcRect/>
          <a:stretch>
            <a:fillRect/>
          </a:stretch>
        </p:blipFill>
        <p:spPr bwMode="auto">
          <a:xfrm>
            <a:off x="4631690" y="762000"/>
            <a:ext cx="4207510" cy="5499100"/>
          </a:xfrm>
          <a:prstGeom prst="rect">
            <a:avLst/>
          </a:prstGeom>
          <a:noFill/>
          <a:ln w="38100">
            <a:solidFill>
              <a:schemeClr val="tx1"/>
            </a:solidFill>
            <a:miter lim="800000"/>
            <a:headEnd/>
            <a:tailEnd/>
          </a:ln>
        </p:spPr>
      </p:pic>
      <p:pic>
        <p:nvPicPr>
          <p:cNvPr id="4" name="Picture 3"/>
          <p:cNvPicPr>
            <a:picLocks noChangeAspect="1"/>
          </p:cNvPicPr>
          <p:nvPr/>
        </p:nvPicPr>
        <p:blipFill>
          <a:blip r:embed="rId2"/>
          <a:srcRect/>
          <a:stretch>
            <a:fillRect/>
          </a:stretch>
        </p:blipFill>
        <p:spPr bwMode="auto">
          <a:xfrm>
            <a:off x="228600" y="1066800"/>
            <a:ext cx="698500" cy="5270500"/>
          </a:xfrm>
          <a:prstGeom prst="rect">
            <a:avLst/>
          </a:prstGeom>
          <a:noFill/>
          <a:ln w="9525">
            <a:noFill/>
            <a:miter lim="800000"/>
            <a:headEnd/>
            <a:tailEnd/>
          </a:ln>
        </p:spPr>
      </p:pic>
    </p:spTree>
  </p:cSld>
  <p:clrMapOvr>
    <a:masterClrMapping/>
  </p:clrMapOvr>
  <p:transition advTm="1000"/>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admin\Desktop\Indian-Magazines_4.jpg"/>
          <p:cNvPicPr/>
          <p:nvPr/>
        </p:nvPicPr>
        <p:blipFill>
          <a:blip r:embed="rId1">
            <a:extLst>
              <a:ext uri="{28A0092B-C50C-407E-A947-70E740481C1C}">
                <a14:useLocalDpi xmlns:a14="http://schemas.microsoft.com/office/drawing/2010/main" val="0"/>
              </a:ext>
            </a:extLst>
          </a:blip>
          <a:srcRect/>
          <a:stretch>
            <a:fillRect/>
          </a:stretch>
        </p:blipFill>
        <p:spPr bwMode="auto">
          <a:xfrm>
            <a:off x="5029200" y="1199515"/>
            <a:ext cx="3891915" cy="5356860"/>
          </a:xfrm>
          <a:prstGeom prst="rect">
            <a:avLst/>
          </a:prstGeom>
          <a:noFill/>
          <a:ln w="38100">
            <a:solidFill>
              <a:schemeClr val="tx1"/>
            </a:solidFill>
          </a:ln>
        </p:spPr>
      </p:pic>
      <p:sp>
        <p:nvSpPr>
          <p:cNvPr id="7" name="Text Box 6"/>
          <p:cNvSpPr txBox="1"/>
          <p:nvPr/>
        </p:nvSpPr>
        <p:spPr>
          <a:xfrm>
            <a:off x="685800" y="198755"/>
            <a:ext cx="6057900" cy="776605"/>
          </a:xfrm>
          <a:prstGeom prst="rect">
            <a:avLst/>
          </a:prstGeom>
          <a:noFill/>
        </p:spPr>
        <p:txBody>
          <a:bodyPr wrap="square" rtlCol="0" anchor="t">
            <a:noAutofit/>
          </a:bodyPr>
          <a:lstStyle/>
          <a:p>
            <a:r>
              <a:rPr lang="en-US" sz="4000" b="1" i="1" u="sng" dirty="0">
                <a:latin typeface="Britannic Bold" panose="020B0903060703020204" pitchFamily="34" charset="0"/>
                <a:ea typeface="Calibri" panose="020F0502020204030204" pitchFamily="34" charset="0"/>
                <a:cs typeface="Raavi" panose="020B0502040204020203" pitchFamily="34" charset="0"/>
                <a:sym typeface="+mn-ea"/>
              </a:rPr>
              <a:t>LIST OF MAGAZINES</a:t>
            </a:r>
            <a:endParaRPr lang="en-US" sz="4000" b="1" i="1" u="sng" dirty="0">
              <a:latin typeface="Britannic Bold" panose="020B0903060703020204" pitchFamily="34" charset="0"/>
              <a:ea typeface="Calibri" panose="020F0502020204030204" pitchFamily="34" charset="0"/>
              <a:cs typeface="Raavi" panose="020B0502040204020203" pitchFamily="34" charset="0"/>
              <a:sym typeface="+mn-ea"/>
            </a:endParaRPr>
          </a:p>
        </p:txBody>
      </p:sp>
      <p:sp>
        <p:nvSpPr>
          <p:cNvPr id="2" name="Text Box 1"/>
          <p:cNvSpPr txBox="1"/>
          <p:nvPr/>
        </p:nvSpPr>
        <p:spPr>
          <a:xfrm>
            <a:off x="304800" y="1295400"/>
            <a:ext cx="4572000" cy="5077460"/>
          </a:xfrm>
          <a:prstGeom prst="rect">
            <a:avLst/>
          </a:prstGeom>
          <a:noFill/>
        </p:spPr>
        <p:txBody>
          <a:bodyPr wrap="square" rtlCol="0" anchor="t">
            <a:spAutoFit/>
          </a:bodyPr>
          <a:p>
            <a:r>
              <a:rPr lang="en-US" altLang="en-US" sz="2400" b="1">
                <a:solidFill>
                  <a:srgbClr val="0070C0"/>
                </a:solidFill>
                <a:sym typeface="+mn-ea"/>
              </a:rPr>
              <a:t>1. COMPETITION SUCCESS REVIEW (MONTHLY)</a:t>
            </a:r>
            <a:endParaRPr lang="en-US" altLang="en-US" sz="2400" b="1">
              <a:solidFill>
                <a:srgbClr val="0070C0"/>
              </a:solidFill>
            </a:endParaRPr>
          </a:p>
          <a:p>
            <a:endParaRPr lang="en-US" altLang="en-US" sz="2400" b="1">
              <a:solidFill>
                <a:srgbClr val="0070C0"/>
              </a:solidFill>
            </a:endParaRPr>
          </a:p>
          <a:p>
            <a:r>
              <a:rPr lang="en-US" altLang="en-US" sz="2800" b="1">
                <a:solidFill>
                  <a:srgbClr val="0070C0"/>
                </a:solidFill>
                <a:sym typeface="+mn-ea"/>
              </a:rPr>
              <a:t>2. DIGIT</a:t>
            </a:r>
            <a:endParaRPr lang="en-US" altLang="en-US" sz="2800" b="1">
              <a:solidFill>
                <a:srgbClr val="0070C0"/>
              </a:solidFill>
            </a:endParaRPr>
          </a:p>
          <a:p>
            <a:endParaRPr lang="en-US" altLang="en-US" sz="2800" b="1">
              <a:solidFill>
                <a:srgbClr val="0070C0"/>
              </a:solidFill>
            </a:endParaRPr>
          </a:p>
          <a:p>
            <a:r>
              <a:rPr lang="en-US" altLang="en-US" sz="2800" b="1">
                <a:solidFill>
                  <a:srgbClr val="0070C0"/>
                </a:solidFill>
                <a:sym typeface="+mn-ea"/>
              </a:rPr>
              <a:t>3. PC QUEST</a:t>
            </a:r>
            <a:endParaRPr lang="en-US" altLang="en-US" sz="2800" b="1">
              <a:solidFill>
                <a:srgbClr val="0070C0"/>
              </a:solidFill>
            </a:endParaRPr>
          </a:p>
          <a:p>
            <a:endParaRPr lang="en-US" altLang="en-US" sz="2800" b="1">
              <a:solidFill>
                <a:srgbClr val="0070C0"/>
              </a:solidFill>
            </a:endParaRPr>
          </a:p>
          <a:p>
            <a:r>
              <a:rPr lang="en-US" altLang="en-US" sz="2800" b="1">
                <a:solidFill>
                  <a:srgbClr val="0070C0"/>
                </a:solidFill>
                <a:sym typeface="+mn-ea"/>
              </a:rPr>
              <a:t>4. BUSINESS TODAY</a:t>
            </a:r>
            <a:endParaRPr lang="en-US" altLang="en-US" sz="2800" b="1">
              <a:solidFill>
                <a:srgbClr val="0070C0"/>
              </a:solidFill>
            </a:endParaRPr>
          </a:p>
          <a:p>
            <a:endParaRPr lang="en-US" altLang="en-US" sz="2800" b="1">
              <a:solidFill>
                <a:srgbClr val="0070C0"/>
              </a:solidFill>
            </a:endParaRPr>
          </a:p>
          <a:p>
            <a:r>
              <a:rPr lang="en-US" altLang="en-US" sz="2800" b="1">
                <a:solidFill>
                  <a:srgbClr val="0070C0"/>
                </a:solidFill>
                <a:sym typeface="+mn-ea"/>
              </a:rPr>
              <a:t>5. OPEN SOURCE FOR YOU</a:t>
            </a:r>
            <a:endParaRPr lang="en-US" altLang="en-US" sz="2800" b="1">
              <a:solidFill>
                <a:srgbClr val="0070C0"/>
              </a:solidFill>
            </a:endParaRPr>
          </a:p>
          <a:p>
            <a:endParaRPr lang="en-US" altLang="en-US" sz="2800" b="1">
              <a:solidFill>
                <a:srgbClr val="0070C0"/>
              </a:solidFill>
            </a:endParaRPr>
          </a:p>
          <a:p>
            <a:r>
              <a:rPr lang="en-US" altLang="en-US" sz="2800" b="1">
                <a:solidFill>
                  <a:srgbClr val="0070C0"/>
                </a:solidFill>
                <a:sym typeface="+mn-ea"/>
              </a:rPr>
              <a:t>6. EMPLOYMENT</a:t>
            </a:r>
            <a:endParaRPr lang="en-US" altLang="en-US" sz="2800" b="1">
              <a:solidFill>
                <a:srgbClr val="0070C0"/>
              </a:solidFill>
              <a:sym typeface="+mn-ea"/>
            </a:endParaRPr>
          </a:p>
        </p:txBody>
      </p:sp>
    </p:spTree>
  </p:cSld>
  <p:clrMapOvr>
    <a:masterClrMapping/>
  </p:clrMapOvr>
  <p:transition advTm="1000"/>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pPr algn="l"/>
            <a:r>
              <a:rPr lang="en-US" sz="2800" b="1" u="sng" dirty="0">
                <a:latin typeface="Britannic Bold" panose="020B0903060703020204" pitchFamily="34" charset="0"/>
              </a:rPr>
              <a:t>CHANDIGARH </a:t>
            </a:r>
            <a:r>
              <a:rPr lang="en-US" sz="2800" b="1" u="sng" dirty="0" smtClean="0">
                <a:latin typeface="Britannic Bold" panose="020B0903060703020204" pitchFamily="34" charset="0"/>
              </a:rPr>
              <a:t>COLLEGE OF TECHNOLOGY- </a:t>
            </a:r>
            <a:r>
              <a:rPr lang="en-US" sz="2800" b="1" u="sng" dirty="0" smtClean="0">
                <a:latin typeface="Britannic Bold" panose="020B0903060703020204" pitchFamily="34" charset="0"/>
              </a:rPr>
              <a:t>CGC</a:t>
            </a:r>
            <a:endParaRPr lang="en-US" sz="3600" dirty="0"/>
          </a:p>
        </p:txBody>
      </p:sp>
      <p:sp>
        <p:nvSpPr>
          <p:cNvPr id="3" name="Content Placeholder 2"/>
          <p:cNvSpPr>
            <a:spLocks noGrp="1"/>
          </p:cNvSpPr>
          <p:nvPr>
            <p:ph idx="1"/>
          </p:nvPr>
        </p:nvSpPr>
        <p:spPr>
          <a:xfrm>
            <a:off x="457200" y="1219200"/>
            <a:ext cx="8229600" cy="5334000"/>
          </a:xfrm>
        </p:spPr>
        <p:txBody>
          <a:bodyPr>
            <a:normAutofit fontScale="92500" lnSpcReduction="20000"/>
          </a:bodyPr>
          <a:lstStyle/>
          <a:p>
            <a:pPr marL="0" indent="0" algn="ctr">
              <a:buNone/>
            </a:pPr>
            <a:r>
              <a:rPr lang="en-US" sz="5400" b="1" dirty="0">
                <a:solidFill>
                  <a:schemeClr val="accent2">
                    <a:lumMod val="50000"/>
                  </a:schemeClr>
                </a:solidFill>
                <a:latin typeface="Algerian" panose="04020705040A02060702" pitchFamily="82" charset="0"/>
              </a:rPr>
              <a:t>Library Rules</a:t>
            </a:r>
            <a:endParaRPr lang="en-US" sz="5400" b="1" dirty="0">
              <a:solidFill>
                <a:schemeClr val="accent2">
                  <a:lumMod val="50000"/>
                </a:schemeClr>
              </a:solidFill>
              <a:latin typeface="Algerian" panose="04020705040A02060702" pitchFamily="82" charset="0"/>
            </a:endParaRPr>
          </a:p>
          <a:p>
            <a:pPr marL="0" indent="0">
              <a:buNone/>
            </a:pPr>
            <a:r>
              <a:rPr lang="en-US" dirty="0">
                <a:solidFill>
                  <a:schemeClr val="accent2">
                    <a:lumMod val="50000"/>
                  </a:schemeClr>
                </a:solidFill>
              </a:rPr>
              <a:t> </a:t>
            </a:r>
            <a:endParaRPr lang="en-US" dirty="0">
              <a:solidFill>
                <a:schemeClr val="accent2">
                  <a:lumMod val="50000"/>
                </a:schemeClr>
              </a:solidFill>
            </a:endParaRPr>
          </a:p>
          <a:p>
            <a:pPr>
              <a:buFont typeface="Wingdings" panose="05000000000000000000" pitchFamily="2" charset="2"/>
              <a:buChar char="q"/>
            </a:pPr>
            <a:r>
              <a:rPr lang="en-US" dirty="0" smtClean="0">
                <a:solidFill>
                  <a:schemeClr val="accent2">
                    <a:lumMod val="50000"/>
                  </a:schemeClr>
                </a:solidFill>
              </a:rPr>
              <a:t> </a:t>
            </a:r>
            <a:r>
              <a:rPr lang="en-US" dirty="0">
                <a:solidFill>
                  <a:schemeClr val="accent2">
                    <a:lumMod val="50000"/>
                  </a:schemeClr>
                </a:solidFill>
              </a:rPr>
              <a:t>All students/users must observe total silence in the </a:t>
            </a:r>
            <a:r>
              <a:rPr lang="en-US" dirty="0" smtClean="0">
                <a:solidFill>
                  <a:schemeClr val="accent2">
                    <a:lumMod val="50000"/>
                  </a:schemeClr>
                </a:solidFill>
              </a:rPr>
              <a:t> library </a:t>
            </a:r>
            <a:r>
              <a:rPr lang="en-US" dirty="0">
                <a:solidFill>
                  <a:schemeClr val="accent2">
                    <a:lumMod val="50000"/>
                  </a:schemeClr>
                </a:solidFill>
              </a:rPr>
              <a:t>and its environs at all times</a:t>
            </a:r>
            <a:endParaRPr lang="en-US" dirty="0">
              <a:solidFill>
                <a:schemeClr val="accent2">
                  <a:lumMod val="50000"/>
                </a:schemeClr>
              </a:solidFill>
            </a:endParaRPr>
          </a:p>
          <a:p>
            <a:pPr>
              <a:buFont typeface="Wingdings" panose="05000000000000000000" pitchFamily="2" charset="2"/>
              <a:buChar char="q"/>
            </a:pPr>
            <a:endParaRPr lang="en-US" dirty="0">
              <a:solidFill>
                <a:schemeClr val="accent2">
                  <a:lumMod val="50000"/>
                </a:schemeClr>
              </a:solidFill>
            </a:endParaRPr>
          </a:p>
          <a:p>
            <a:pPr>
              <a:buFont typeface="Wingdings" panose="05000000000000000000" pitchFamily="2" charset="2"/>
              <a:buChar char="q"/>
            </a:pPr>
            <a:r>
              <a:rPr lang="en-US" dirty="0" smtClean="0">
                <a:solidFill>
                  <a:schemeClr val="accent2">
                    <a:lumMod val="50000"/>
                  </a:schemeClr>
                </a:solidFill>
              </a:rPr>
              <a:t>All </a:t>
            </a:r>
            <a:r>
              <a:rPr lang="en-US" dirty="0">
                <a:solidFill>
                  <a:schemeClr val="accent2">
                    <a:lumMod val="50000"/>
                  </a:schemeClr>
                </a:solidFill>
              </a:rPr>
              <a:t>users/students are required to scan their College/Library ID </a:t>
            </a:r>
            <a:r>
              <a:rPr lang="en-US" dirty="0" smtClean="0">
                <a:solidFill>
                  <a:schemeClr val="accent2">
                    <a:lumMod val="50000"/>
                  </a:schemeClr>
                </a:solidFill>
              </a:rPr>
              <a:t>Cards </a:t>
            </a:r>
            <a:r>
              <a:rPr lang="en-US" dirty="0">
                <a:solidFill>
                  <a:schemeClr val="accent2">
                    <a:lumMod val="50000"/>
                  </a:schemeClr>
                </a:solidFill>
              </a:rPr>
              <a:t>while entering the library. No one will be allowed to enter </a:t>
            </a:r>
            <a:r>
              <a:rPr lang="en-US" dirty="0" smtClean="0">
                <a:solidFill>
                  <a:schemeClr val="accent2">
                    <a:lumMod val="50000"/>
                  </a:schemeClr>
                </a:solidFill>
              </a:rPr>
              <a:t>the </a:t>
            </a:r>
            <a:r>
              <a:rPr lang="en-US" dirty="0">
                <a:solidFill>
                  <a:schemeClr val="accent2">
                    <a:lumMod val="50000"/>
                  </a:schemeClr>
                </a:solidFill>
              </a:rPr>
              <a:t>Library without ID Card.</a:t>
            </a:r>
            <a:endParaRPr lang="en-US" dirty="0">
              <a:solidFill>
                <a:schemeClr val="accent2">
                  <a:lumMod val="50000"/>
                </a:schemeClr>
              </a:solidFill>
            </a:endParaRPr>
          </a:p>
          <a:p>
            <a:pPr>
              <a:buFont typeface="Wingdings" panose="05000000000000000000" pitchFamily="2" charset="2"/>
              <a:buChar char="q"/>
            </a:pPr>
            <a:endParaRPr lang="en-US" dirty="0">
              <a:solidFill>
                <a:schemeClr val="accent2">
                  <a:lumMod val="50000"/>
                </a:schemeClr>
              </a:solidFill>
            </a:endParaRPr>
          </a:p>
          <a:p>
            <a:pPr>
              <a:buFont typeface="Wingdings" panose="05000000000000000000" pitchFamily="2" charset="2"/>
              <a:buChar char="q"/>
            </a:pPr>
            <a:r>
              <a:rPr lang="en-US" dirty="0" smtClean="0">
                <a:solidFill>
                  <a:schemeClr val="accent2">
                    <a:lumMod val="50000"/>
                  </a:schemeClr>
                </a:solidFill>
              </a:rPr>
              <a:t>All </a:t>
            </a:r>
            <a:r>
              <a:rPr lang="en-US" dirty="0">
                <a:solidFill>
                  <a:schemeClr val="accent2">
                    <a:lumMod val="50000"/>
                  </a:schemeClr>
                </a:solidFill>
              </a:rPr>
              <a:t>students must present their Library ID </a:t>
            </a:r>
            <a:r>
              <a:rPr lang="en-US" dirty="0" smtClean="0">
                <a:solidFill>
                  <a:schemeClr val="accent2">
                    <a:lumMod val="50000"/>
                  </a:schemeClr>
                </a:solidFill>
              </a:rPr>
              <a:t>Cards </a:t>
            </a:r>
            <a:r>
              <a:rPr lang="en-US" dirty="0">
                <a:solidFill>
                  <a:schemeClr val="accent2">
                    <a:lumMod val="50000"/>
                  </a:schemeClr>
                </a:solidFill>
              </a:rPr>
              <a:t>before borrowing any library material.</a:t>
            </a:r>
            <a:endParaRPr lang="en-US" dirty="0">
              <a:solidFill>
                <a:schemeClr val="accent2">
                  <a:lumMod val="50000"/>
                </a:schemeClr>
              </a:solidFill>
            </a:endParaRPr>
          </a:p>
          <a:p>
            <a:endParaRPr lang="en-US" dirty="0"/>
          </a:p>
        </p:txBody>
      </p:sp>
    </p:spTree>
  </p:cSld>
  <p:clrMapOvr>
    <a:masterClrMapping/>
  </p:clrMapOvr>
  <p:transition advTm="1000"/>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b="1" dirty="0" smtClean="0">
                <a:solidFill>
                  <a:schemeClr val="accent2">
                    <a:lumMod val="50000"/>
                  </a:schemeClr>
                </a:solidFill>
                <a:latin typeface="Algerian" panose="04020705040A02060702" pitchFamily="82" charset="0"/>
              </a:rPr>
              <a:t>           Library Rules         CONTD.</a:t>
            </a:r>
            <a:endParaRPr lang="en-US" dirty="0"/>
          </a:p>
        </p:txBody>
      </p:sp>
      <p:sp>
        <p:nvSpPr>
          <p:cNvPr id="3" name="Content Placeholder 2"/>
          <p:cNvSpPr>
            <a:spLocks noGrp="1"/>
          </p:cNvSpPr>
          <p:nvPr>
            <p:ph idx="1"/>
          </p:nvPr>
        </p:nvSpPr>
        <p:spPr>
          <a:xfrm>
            <a:off x="457200" y="1143000"/>
            <a:ext cx="8229600" cy="5334000"/>
          </a:xfrm>
        </p:spPr>
        <p:txBody>
          <a:bodyPr>
            <a:normAutofit fontScale="92500" lnSpcReduction="20000"/>
          </a:bodyPr>
          <a:lstStyle/>
          <a:p>
            <a:pPr>
              <a:buFont typeface="Wingdings" panose="05000000000000000000" pitchFamily="2" charset="2"/>
              <a:buChar char="q"/>
            </a:pPr>
            <a:r>
              <a:rPr lang="en-US" dirty="0">
                <a:solidFill>
                  <a:srgbClr val="0070C0"/>
                </a:solidFill>
              </a:rPr>
              <a:t>In case of loss of ID and Reader’s Tickets, the duplicate ID card </a:t>
            </a:r>
            <a:r>
              <a:rPr lang="en-US" dirty="0" smtClean="0">
                <a:solidFill>
                  <a:srgbClr val="0070C0"/>
                </a:solidFill>
              </a:rPr>
              <a:t>with DDR </a:t>
            </a:r>
            <a:r>
              <a:rPr lang="en-US" dirty="0" smtClean="0">
                <a:solidFill>
                  <a:srgbClr val="0070C0"/>
                </a:solidFill>
              </a:rPr>
              <a:t>will </a:t>
            </a:r>
            <a:r>
              <a:rPr lang="en-US" dirty="0">
                <a:solidFill>
                  <a:srgbClr val="0070C0"/>
                </a:solidFill>
              </a:rPr>
              <a:t>be provided </a:t>
            </a:r>
            <a:r>
              <a:rPr lang="en-US" dirty="0" smtClean="0">
                <a:solidFill>
                  <a:srgbClr val="0070C0"/>
                </a:solidFill>
              </a:rPr>
              <a:t>against </a:t>
            </a:r>
            <a:r>
              <a:rPr lang="en-US" dirty="0" err="1" smtClean="0">
                <a:solidFill>
                  <a:srgbClr val="0070C0"/>
                </a:solidFill>
              </a:rPr>
              <a:t>Rs</a:t>
            </a:r>
            <a:r>
              <a:rPr lang="en-US" dirty="0" smtClean="0">
                <a:solidFill>
                  <a:srgbClr val="0070C0"/>
                </a:solidFill>
              </a:rPr>
              <a:t>. 100/- and </a:t>
            </a:r>
            <a:r>
              <a:rPr lang="en-US" dirty="0">
                <a:solidFill>
                  <a:srgbClr val="0070C0"/>
                </a:solidFill>
              </a:rPr>
              <a:t>Readers’ Tickets against Rs.20/- each.</a:t>
            </a:r>
            <a:endParaRPr lang="en-US" dirty="0">
              <a:solidFill>
                <a:srgbClr val="0070C0"/>
              </a:solidFill>
            </a:endParaRPr>
          </a:p>
          <a:p>
            <a:pPr>
              <a:buFont typeface="Wingdings" panose="05000000000000000000" pitchFamily="2" charset="2"/>
              <a:buChar char="q"/>
            </a:pPr>
            <a:r>
              <a:rPr lang="en-US" dirty="0" smtClean="0">
                <a:solidFill>
                  <a:srgbClr val="0070C0"/>
                </a:solidFill>
              </a:rPr>
              <a:t> </a:t>
            </a:r>
            <a:r>
              <a:rPr lang="en-US" dirty="0">
                <a:solidFill>
                  <a:srgbClr val="0070C0"/>
                </a:solidFill>
              </a:rPr>
              <a:t>In case any book is lost or damaged by the borrower, he/she </a:t>
            </a:r>
            <a:r>
              <a:rPr lang="en-US" dirty="0" smtClean="0">
                <a:solidFill>
                  <a:srgbClr val="0070C0"/>
                </a:solidFill>
              </a:rPr>
              <a:t>shall replace </a:t>
            </a:r>
            <a:r>
              <a:rPr lang="en-US" dirty="0">
                <a:solidFill>
                  <a:srgbClr val="0070C0"/>
                </a:solidFill>
              </a:rPr>
              <a:t>the latest issue of the book or set of books if one volume of the set is lost, or shall pay twice the cost of the book, within a period of 15 days, with delay fine if any</a:t>
            </a:r>
            <a:r>
              <a:rPr lang="en-US" dirty="0" smtClean="0">
                <a:solidFill>
                  <a:srgbClr val="0070C0"/>
                </a:solidFill>
              </a:rPr>
              <a:t>.</a:t>
            </a:r>
            <a:endParaRPr lang="en-US" dirty="0" smtClean="0">
              <a:solidFill>
                <a:srgbClr val="0070C0"/>
              </a:solidFill>
            </a:endParaRPr>
          </a:p>
          <a:p>
            <a:pPr>
              <a:buFont typeface="Wingdings" panose="05000000000000000000" pitchFamily="2" charset="2"/>
              <a:buChar char="q"/>
            </a:pPr>
            <a:r>
              <a:rPr lang="en-US" dirty="0" smtClean="0">
                <a:solidFill>
                  <a:srgbClr val="0070C0"/>
                </a:solidFill>
              </a:rPr>
              <a:t> </a:t>
            </a:r>
            <a:r>
              <a:rPr lang="en-US" dirty="0">
                <a:solidFill>
                  <a:srgbClr val="0070C0"/>
                </a:solidFill>
              </a:rPr>
              <a:t>Personal Books, Bags/ belongings, </a:t>
            </a:r>
            <a:r>
              <a:rPr lang="en-US" dirty="0" smtClean="0">
                <a:solidFill>
                  <a:srgbClr val="0070C0"/>
                </a:solidFill>
              </a:rPr>
              <a:t>eatables, </a:t>
            </a:r>
            <a:r>
              <a:rPr lang="en-US" dirty="0">
                <a:solidFill>
                  <a:srgbClr val="0070C0"/>
                </a:solidFill>
              </a:rPr>
              <a:t>and </a:t>
            </a:r>
            <a:r>
              <a:rPr lang="en-US" dirty="0" smtClean="0">
                <a:solidFill>
                  <a:srgbClr val="0070C0"/>
                </a:solidFill>
              </a:rPr>
              <a:t>mobile phone use are </a:t>
            </a:r>
            <a:r>
              <a:rPr lang="en-US" dirty="0">
                <a:solidFill>
                  <a:srgbClr val="0070C0"/>
                </a:solidFill>
              </a:rPr>
              <a:t>not allowed inside the library. </a:t>
            </a:r>
            <a:r>
              <a:rPr lang="en-US" dirty="0" smtClean="0">
                <a:solidFill>
                  <a:srgbClr val="0070C0"/>
                </a:solidFill>
              </a:rPr>
              <a:t>A fine </a:t>
            </a:r>
            <a:r>
              <a:rPr lang="en-US" dirty="0">
                <a:solidFill>
                  <a:srgbClr val="0070C0"/>
                </a:solidFill>
              </a:rPr>
              <a:t>of Rs.100/- may be charged from the defaulters.</a:t>
            </a:r>
            <a:endParaRPr lang="en-US" dirty="0">
              <a:solidFill>
                <a:srgbClr val="0070C0"/>
              </a:solidFill>
            </a:endParaRPr>
          </a:p>
          <a:p>
            <a:pPr>
              <a:buFont typeface="Wingdings" panose="05000000000000000000" pitchFamily="2" charset="2"/>
              <a:buChar char="q"/>
            </a:pPr>
            <a:endParaRPr lang="en-US" dirty="0"/>
          </a:p>
        </p:txBody>
      </p:sp>
    </p:spTree>
  </p:cSld>
  <p:clrMapOvr>
    <a:masterClrMapping/>
  </p:clrMapOvr>
  <p:transition advTm="1000"/>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b="1" dirty="0">
                <a:solidFill>
                  <a:schemeClr val="accent2">
                    <a:lumMod val="50000"/>
                  </a:schemeClr>
                </a:solidFill>
                <a:latin typeface="Algerian" panose="04020705040A02060702" pitchFamily="82" charset="0"/>
              </a:rPr>
              <a:t>Library Rules         CONTD</a:t>
            </a:r>
            <a:r>
              <a:rPr lang="en-US" b="1" dirty="0" smtClean="0">
                <a:solidFill>
                  <a:schemeClr val="accent2">
                    <a:lumMod val="50000"/>
                  </a:schemeClr>
                </a:solidFill>
                <a:latin typeface="Algerian" panose="04020705040A02060702" pitchFamily="82" charset="0"/>
              </a:rPr>
              <a:t>.</a:t>
            </a:r>
            <a:endParaRPr lang="en-US" dirty="0"/>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pPr>
              <a:buFont typeface="Wingdings" panose="05000000000000000000" pitchFamily="2" charset="2"/>
              <a:buChar char="q"/>
            </a:pPr>
            <a:r>
              <a:rPr lang="en-US" dirty="0">
                <a:solidFill>
                  <a:srgbClr val="0070C0"/>
                </a:solidFill>
              </a:rPr>
              <a:t>The students/users are required to maintain discipline and silence within the library premises. In case of indiscipline, the Library Membership will be cancelled.</a:t>
            </a:r>
            <a:endParaRPr lang="en-US" dirty="0">
              <a:solidFill>
                <a:srgbClr val="0070C0"/>
              </a:solidFill>
            </a:endParaRPr>
          </a:p>
          <a:p>
            <a:pPr>
              <a:buFont typeface="Wingdings" panose="05000000000000000000" pitchFamily="2" charset="2"/>
              <a:buChar char="q"/>
            </a:pPr>
            <a:r>
              <a:rPr lang="en-US" dirty="0">
                <a:solidFill>
                  <a:srgbClr val="0070C0"/>
                </a:solidFill>
              </a:rPr>
              <a:t> The students/users cannot take any book, magazine, </a:t>
            </a:r>
            <a:r>
              <a:rPr lang="en-US" dirty="0" smtClean="0">
                <a:solidFill>
                  <a:srgbClr val="0070C0"/>
                </a:solidFill>
              </a:rPr>
              <a:t>or newspaper, </a:t>
            </a:r>
            <a:r>
              <a:rPr lang="en-US" dirty="0">
                <a:solidFill>
                  <a:srgbClr val="0070C0"/>
                </a:solidFill>
              </a:rPr>
              <a:t>outside the library without permission</a:t>
            </a:r>
            <a:r>
              <a:rPr lang="en-US" dirty="0" smtClean="0">
                <a:solidFill>
                  <a:srgbClr val="0070C0"/>
                </a:solidFill>
              </a:rPr>
              <a:t>.</a:t>
            </a:r>
            <a:endParaRPr lang="en-US" dirty="0">
              <a:solidFill>
                <a:srgbClr val="0070C0"/>
              </a:solidFill>
            </a:endParaRPr>
          </a:p>
          <a:p>
            <a:pPr>
              <a:buFont typeface="Wingdings" panose="05000000000000000000" pitchFamily="2" charset="2"/>
              <a:buChar char="q"/>
            </a:pPr>
            <a:r>
              <a:rPr lang="en-US" dirty="0" smtClean="0">
                <a:solidFill>
                  <a:srgbClr val="0070C0"/>
                </a:solidFill>
              </a:rPr>
              <a:t>The </a:t>
            </a:r>
            <a:r>
              <a:rPr lang="en-US" dirty="0">
                <a:solidFill>
                  <a:srgbClr val="0070C0"/>
                </a:solidFill>
              </a:rPr>
              <a:t>Circulation Timing will strictly be between 9:30 AM to </a:t>
            </a:r>
            <a:r>
              <a:rPr lang="en-US" dirty="0" smtClean="0">
                <a:solidFill>
                  <a:srgbClr val="0070C0"/>
                </a:solidFill>
              </a:rPr>
              <a:t>4:30 </a:t>
            </a:r>
            <a:r>
              <a:rPr lang="en-US" dirty="0">
                <a:solidFill>
                  <a:srgbClr val="0070C0"/>
                </a:solidFill>
              </a:rPr>
              <a:t>PM without any break, on all working days</a:t>
            </a:r>
            <a:r>
              <a:rPr lang="en-US" dirty="0" smtClean="0">
                <a:solidFill>
                  <a:srgbClr val="0070C0"/>
                </a:solidFill>
              </a:rPr>
              <a:t>.</a:t>
            </a:r>
            <a:endParaRPr lang="en-US" dirty="0">
              <a:solidFill>
                <a:srgbClr val="0070C0"/>
              </a:solidFill>
            </a:endParaRPr>
          </a:p>
          <a:p>
            <a:pPr>
              <a:buFont typeface="Wingdings" panose="05000000000000000000" pitchFamily="2" charset="2"/>
              <a:buChar char="q"/>
            </a:pPr>
            <a:r>
              <a:rPr lang="en-US" dirty="0" smtClean="0">
                <a:solidFill>
                  <a:srgbClr val="0070C0"/>
                </a:solidFill>
              </a:rPr>
              <a:t>The </a:t>
            </a:r>
            <a:r>
              <a:rPr lang="en-US" dirty="0">
                <a:solidFill>
                  <a:srgbClr val="0070C0"/>
                </a:solidFill>
              </a:rPr>
              <a:t>students will be issued 3 books against 3 Reader’s Tickets at a time, for </a:t>
            </a:r>
            <a:r>
              <a:rPr lang="en-US" dirty="0" smtClean="0">
                <a:solidFill>
                  <a:srgbClr val="0070C0"/>
                </a:solidFill>
              </a:rPr>
              <a:t>21 </a:t>
            </a:r>
            <a:r>
              <a:rPr lang="en-US" dirty="0">
                <a:solidFill>
                  <a:srgbClr val="0070C0"/>
                </a:solidFill>
              </a:rPr>
              <a:t>days.  The books in demand will be issued for 7 days</a:t>
            </a:r>
            <a:r>
              <a:rPr lang="en-US" dirty="0" smtClean="0">
                <a:solidFill>
                  <a:srgbClr val="0070C0"/>
                </a:solidFill>
              </a:rPr>
              <a:t>.</a:t>
            </a:r>
            <a:endParaRPr lang="en-US" dirty="0" smtClean="0">
              <a:solidFill>
                <a:srgbClr val="0070C0"/>
              </a:solidFill>
            </a:endParaRPr>
          </a:p>
          <a:p>
            <a:pPr>
              <a:buFont typeface="Wingdings" panose="05000000000000000000" pitchFamily="2" charset="2"/>
              <a:buChar char="q"/>
            </a:pPr>
            <a:r>
              <a:rPr lang="en-US" dirty="0" smtClean="0">
                <a:solidFill>
                  <a:srgbClr val="0070C0"/>
                </a:solidFill>
              </a:rPr>
              <a:t>All </a:t>
            </a:r>
            <a:r>
              <a:rPr lang="en-US" dirty="0">
                <a:solidFill>
                  <a:srgbClr val="0070C0"/>
                </a:solidFill>
              </a:rPr>
              <a:t>students have to return all the </a:t>
            </a:r>
            <a:r>
              <a:rPr lang="en-US" dirty="0" smtClean="0">
                <a:solidFill>
                  <a:srgbClr val="0070C0"/>
                </a:solidFill>
              </a:rPr>
              <a:t>library books issued </a:t>
            </a:r>
            <a:r>
              <a:rPr lang="en-US" dirty="0">
                <a:solidFill>
                  <a:srgbClr val="0070C0"/>
                </a:solidFill>
              </a:rPr>
              <a:t>against their names before the start of </a:t>
            </a:r>
            <a:r>
              <a:rPr lang="en-US" dirty="0" smtClean="0">
                <a:solidFill>
                  <a:srgbClr val="0070C0"/>
                </a:solidFill>
              </a:rPr>
              <a:t>the new </a:t>
            </a:r>
            <a:r>
              <a:rPr lang="en-US" dirty="0">
                <a:solidFill>
                  <a:srgbClr val="0070C0"/>
                </a:solidFill>
              </a:rPr>
              <a:t>semester</a:t>
            </a:r>
            <a:endParaRPr lang="en-US" dirty="0">
              <a:solidFill>
                <a:srgbClr val="0070C0"/>
              </a:solidFill>
            </a:endParaRPr>
          </a:p>
          <a:p>
            <a:endParaRPr lang="en-US" dirty="0"/>
          </a:p>
        </p:txBody>
      </p:sp>
    </p:spTree>
  </p:cSld>
  <p:clrMapOvr>
    <a:masterClrMapping/>
  </p:clrMapOvr>
  <p:transition advTm="1000"/>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685800"/>
            <a:ext cx="5414010" cy="993140"/>
          </a:xfrm>
        </p:spPr>
        <p:txBody>
          <a:bodyPr>
            <a:normAutofit fontScale="90000"/>
          </a:bodyPr>
          <a:lstStyle/>
          <a:p>
            <a:pPr algn="l"/>
            <a:r>
              <a:rPr lang="en-US" b="1" dirty="0" smtClean="0">
                <a:solidFill>
                  <a:srgbClr val="FF0000"/>
                </a:solidFill>
                <a:latin typeface="Lucida Handwriting" panose="03010101010101010101" charset="0"/>
                <a:cs typeface="Lucida Handwriting" panose="03010101010101010101" charset="0"/>
              </a:rPr>
              <a:t>LIBRARY ECHOES</a:t>
            </a:r>
            <a:endParaRPr lang="en-US" b="1" dirty="0" smtClean="0">
              <a:solidFill>
                <a:srgbClr val="FF0000"/>
              </a:solidFill>
              <a:latin typeface="Lucida Handwriting" panose="03010101010101010101" charset="0"/>
              <a:cs typeface="Lucida Handwriting" panose="03010101010101010101" charset="0"/>
            </a:endParaRPr>
          </a:p>
        </p:txBody>
      </p:sp>
      <p:graphicFrame>
        <p:nvGraphicFramePr>
          <p:cNvPr id="4" name="Content Placeholder 3"/>
          <p:cNvGraphicFramePr>
            <a:graphicFrameLocks noGrp="1"/>
          </p:cNvGraphicFramePr>
          <p:nvPr>
            <p:ph idx="1"/>
          </p:nvPr>
        </p:nvGraphicFramePr>
        <p:xfrm>
          <a:off x="457200" y="3200400"/>
          <a:ext cx="8267065" cy="2815590"/>
        </p:xfrm>
        <a:graphic>
          <a:graphicData uri="http://schemas.openxmlformats.org/drawingml/2006/table">
            <a:tbl>
              <a:tblPr firstRow="1" bandRow="1">
                <a:tableStyleId>{5C22544A-7EE6-4342-B048-85BDC9FD1C3A}</a:tableStyleId>
              </a:tblPr>
              <a:tblGrid>
                <a:gridCol w="2804160"/>
                <a:gridCol w="2737485"/>
                <a:gridCol w="2725420"/>
              </a:tblGrid>
              <a:tr h="2815590">
                <a:tc>
                  <a:txBody>
                    <a:bodyPr/>
                    <a:lstStyle/>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pPr algn="ctr"/>
                      <a:r>
                        <a:rPr lang="en-US" sz="2800" b="1" dirty="0" smtClean="0">
                          <a:solidFill>
                            <a:srgbClr val="002060"/>
                          </a:solidFill>
                        </a:rPr>
                        <a:t>1</a:t>
                      </a:r>
                      <a:r>
                        <a:rPr lang="en-US" sz="2800" b="1" baseline="30000" dirty="0" smtClean="0">
                          <a:solidFill>
                            <a:srgbClr val="002060"/>
                          </a:solidFill>
                        </a:rPr>
                        <a:t>st</a:t>
                      </a:r>
                      <a:r>
                        <a:rPr lang="en-US" sz="2800" b="1" baseline="0" dirty="0" smtClean="0">
                          <a:solidFill>
                            <a:srgbClr val="002060"/>
                          </a:solidFill>
                        </a:rPr>
                        <a:t> Issue</a:t>
                      </a:r>
                      <a:endParaRPr lang="en-US" sz="2800" b="1" baseline="0" dirty="0" smtClean="0">
                        <a:solidFill>
                          <a:srgbClr val="002060"/>
                        </a:solidFill>
                      </a:endParaRPr>
                    </a:p>
                    <a:p>
                      <a:pPr algn="ctr"/>
                      <a:r>
                        <a:rPr lang="en-US" sz="2800" b="1" baseline="0" dirty="0" smtClean="0">
                          <a:solidFill>
                            <a:srgbClr val="002060"/>
                          </a:solidFill>
                        </a:rPr>
                        <a:t>April 2025</a:t>
                      </a:r>
                      <a:endParaRPr lang="en-US" sz="2800" b="1" baseline="0" dirty="0" smtClean="0">
                        <a:solidFill>
                          <a:srgbClr val="002060"/>
                        </a:solidFill>
                      </a:endParaRPr>
                    </a:p>
                  </a:txBody>
                  <a:tcPr>
                    <a:solidFill>
                      <a:schemeClr val="bg2"/>
                    </a:solidFill>
                  </a:tcPr>
                </a:tc>
                <a:tc>
                  <a:txBody>
                    <a:bodyPr/>
                    <a:lstStyle/>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pPr algn="ctr"/>
                      <a:r>
                        <a:rPr lang="en-US" sz="2400" b="1" dirty="0" smtClean="0">
                          <a:solidFill>
                            <a:srgbClr val="002060"/>
                          </a:solidFill>
                        </a:rPr>
                        <a:t>2</a:t>
                      </a:r>
                      <a:r>
                        <a:rPr lang="en-US" sz="2400" b="1" baseline="30000" dirty="0" smtClean="0">
                          <a:solidFill>
                            <a:srgbClr val="002060"/>
                          </a:solidFill>
                        </a:rPr>
                        <a:t>nd</a:t>
                      </a:r>
                      <a:r>
                        <a:rPr lang="en-US" sz="2400" b="1" baseline="0" dirty="0" smtClean="0">
                          <a:solidFill>
                            <a:srgbClr val="002060"/>
                          </a:solidFill>
                        </a:rPr>
                        <a:t> Issue</a:t>
                      </a:r>
                      <a:endParaRPr lang="en-US" sz="2400" b="1" baseline="0" dirty="0" smtClean="0">
                        <a:solidFill>
                          <a:srgbClr val="002060"/>
                        </a:solidFill>
                      </a:endParaRPr>
                    </a:p>
                    <a:p>
                      <a:pPr algn="ctr"/>
                      <a:r>
                        <a:rPr lang="en-US" sz="2400" b="1" baseline="0" dirty="0" smtClean="0">
                          <a:solidFill>
                            <a:srgbClr val="002060"/>
                          </a:solidFill>
                        </a:rPr>
                        <a:t>Sep 2025</a:t>
                      </a:r>
                      <a:endParaRPr lang="en-US" sz="2400" b="1" baseline="0" dirty="0" smtClean="0">
                        <a:solidFill>
                          <a:srgbClr val="002060"/>
                        </a:solidFill>
                      </a:endParaRPr>
                    </a:p>
                  </a:txBody>
                  <a:tcPr>
                    <a:solidFill>
                      <a:schemeClr val="bg2"/>
                    </a:solidFill>
                  </a:tcPr>
                </a:tc>
                <a:tc>
                  <a:txBody>
                    <a:bodyPr/>
                    <a:lstStyle/>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pPr algn="ctr"/>
                      <a:r>
                        <a:rPr lang="en-US" sz="2400" b="1" dirty="0" smtClean="0">
                          <a:solidFill>
                            <a:srgbClr val="002060"/>
                          </a:solidFill>
                        </a:rPr>
                        <a:t>3</a:t>
                      </a:r>
                      <a:r>
                        <a:rPr lang="en-US" sz="2400" b="1" baseline="30000" dirty="0" smtClean="0">
                          <a:solidFill>
                            <a:srgbClr val="002060"/>
                          </a:solidFill>
                        </a:rPr>
                        <a:t>rd</a:t>
                      </a:r>
                      <a:r>
                        <a:rPr lang="en-US" sz="2400" b="1" baseline="0" dirty="0" smtClean="0">
                          <a:solidFill>
                            <a:srgbClr val="002060"/>
                          </a:solidFill>
                        </a:rPr>
                        <a:t> Issue</a:t>
                      </a:r>
                      <a:endParaRPr lang="en-US" sz="2400" b="1" baseline="0" dirty="0" smtClean="0">
                        <a:solidFill>
                          <a:srgbClr val="002060"/>
                        </a:solidFill>
                      </a:endParaRPr>
                    </a:p>
                    <a:p>
                      <a:pPr algn="ctr"/>
                      <a:r>
                        <a:rPr lang="en-US" sz="2400" b="1" baseline="0" dirty="0" smtClean="0">
                          <a:solidFill>
                            <a:srgbClr val="002060"/>
                          </a:solidFill>
                        </a:rPr>
                        <a:t>April 2026</a:t>
                      </a:r>
                      <a:endParaRPr lang="en-US" sz="2400" b="1" baseline="0" dirty="0" smtClean="0">
                        <a:solidFill>
                          <a:srgbClr val="002060"/>
                        </a:solidFill>
                      </a:endParaRPr>
                    </a:p>
                  </a:txBody>
                  <a:tcPr>
                    <a:solidFill>
                      <a:schemeClr val="bg2"/>
                    </a:solidFill>
                  </a:tcPr>
                </a:tc>
              </a:tr>
            </a:tbl>
          </a:graphicData>
        </a:graphic>
      </p:graphicFrame>
      <p:pic>
        <p:nvPicPr>
          <p:cNvPr id="10" name="Picture 10" descr="C:\Users\admin\Downloads\qrcode_334515051_3d338e2be6761e41527bd3ba6893f9a1.pn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a:xfrm>
            <a:off x="6629400" y="3429000"/>
            <a:ext cx="1718310" cy="1595755"/>
          </a:xfrm>
          <a:prstGeom prst="rect">
            <a:avLst/>
          </a:prstGeom>
          <a:noFill/>
          <a:ln>
            <a:noFill/>
          </a:ln>
        </p:spPr>
      </p:pic>
      <p:pic>
        <p:nvPicPr>
          <p:cNvPr id="3" name="Picture 2" descr="qrcode_375022465_1b66c5b6e08dc08357cb34360c5d5775"/>
          <p:cNvPicPr>
            <a:picLocks noChangeAspect="1"/>
          </p:cNvPicPr>
          <p:nvPr/>
        </p:nvPicPr>
        <p:blipFill>
          <a:blip r:embed="rId2"/>
          <a:stretch>
            <a:fillRect/>
          </a:stretch>
        </p:blipFill>
        <p:spPr>
          <a:xfrm>
            <a:off x="3745865" y="3352800"/>
            <a:ext cx="1717040" cy="1671320"/>
          </a:xfrm>
          <a:prstGeom prst="rect">
            <a:avLst/>
          </a:prstGeom>
        </p:spPr>
      </p:pic>
      <p:pic>
        <p:nvPicPr>
          <p:cNvPr id="5" name="Picture 4" descr="qrcode_375025657_3d8ef12fbbd72b240ee898c3bdb95dde"/>
          <p:cNvPicPr>
            <a:picLocks noChangeAspect="1"/>
          </p:cNvPicPr>
          <p:nvPr/>
        </p:nvPicPr>
        <p:blipFill>
          <a:blip r:embed="rId3"/>
          <a:stretch>
            <a:fillRect/>
          </a:stretch>
        </p:blipFill>
        <p:spPr>
          <a:xfrm>
            <a:off x="1045210" y="3505200"/>
            <a:ext cx="1535430" cy="1574800"/>
          </a:xfrm>
          <a:prstGeom prst="rect">
            <a:avLst/>
          </a:prstGeom>
        </p:spPr>
      </p:pic>
      <p:pic>
        <p:nvPicPr>
          <p:cNvPr id="6" name="Picture 4" descr="C:\Users\admin\Desktop\adult-services-programming-newsletter-ad-block-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800283" y="533083"/>
            <a:ext cx="4124325" cy="241871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advTm="1000"/>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96000"/>
          </a:xfrm>
        </p:spPr>
        <p:txBody>
          <a:bodyPr/>
          <a:lstStyle/>
          <a:p>
            <a:pPr algn="ctr">
              <a:buNone/>
            </a:pPr>
            <a:r>
              <a:rPr lang="en-US" dirty="0" smtClean="0">
                <a:solidFill>
                  <a:srgbClr val="990000"/>
                </a:solidFill>
              </a:rPr>
              <a:t>FOR ANY QUERY / SUGGESTION CONTACT : </a:t>
            </a:r>
            <a:endParaRPr lang="en-US" dirty="0" smtClean="0">
              <a:solidFill>
                <a:srgbClr val="990000"/>
              </a:solidFill>
            </a:endParaRPr>
          </a:p>
          <a:p>
            <a:pPr algn="ctr">
              <a:buNone/>
            </a:pPr>
            <a:endParaRPr lang="en-US" dirty="0" smtClean="0">
              <a:solidFill>
                <a:srgbClr val="990000"/>
              </a:solidFill>
            </a:endParaRPr>
          </a:p>
          <a:p>
            <a:pPr>
              <a:buNone/>
            </a:pPr>
            <a:r>
              <a:rPr lang="en-US" dirty="0" err="1" smtClean="0">
                <a:solidFill>
                  <a:srgbClr val="990000"/>
                </a:solidFill>
              </a:rPr>
              <a:t>Renu</a:t>
            </a:r>
            <a:r>
              <a:rPr lang="en-US" dirty="0" smtClean="0">
                <a:solidFill>
                  <a:srgbClr val="990000"/>
                </a:solidFill>
              </a:rPr>
              <a:t>  Oberoi</a:t>
            </a:r>
            <a:endParaRPr lang="en-US" dirty="0" smtClean="0">
              <a:solidFill>
                <a:srgbClr val="990000"/>
              </a:solidFill>
            </a:endParaRPr>
          </a:p>
          <a:p>
            <a:pPr>
              <a:buNone/>
            </a:pPr>
            <a:r>
              <a:rPr lang="en-US" dirty="0" smtClean="0">
                <a:solidFill>
                  <a:srgbClr val="990000"/>
                </a:solidFill>
              </a:rPr>
              <a:t>Chief Librarian                             </a:t>
            </a:r>
            <a:endParaRPr lang="en-US" dirty="0" smtClean="0">
              <a:solidFill>
                <a:srgbClr val="990000"/>
              </a:solidFill>
            </a:endParaRPr>
          </a:p>
          <a:p>
            <a:pPr>
              <a:buNone/>
            </a:pPr>
            <a:r>
              <a:rPr lang="en-US" dirty="0" smtClean="0">
                <a:solidFill>
                  <a:srgbClr val="990000"/>
                </a:solidFill>
              </a:rPr>
              <a:t>Chandigarh </a:t>
            </a:r>
            <a:r>
              <a:rPr lang="en-US" dirty="0" smtClean="0">
                <a:solidFill>
                  <a:srgbClr val="990000"/>
                </a:solidFill>
              </a:rPr>
              <a:t>College of Technology- </a:t>
            </a:r>
            <a:r>
              <a:rPr lang="en-US" dirty="0" smtClean="0">
                <a:solidFill>
                  <a:srgbClr val="990000"/>
                </a:solidFill>
              </a:rPr>
              <a:t>CGC, </a:t>
            </a:r>
            <a:r>
              <a:rPr lang="en-US" dirty="0" err="1" smtClean="0">
                <a:solidFill>
                  <a:srgbClr val="990000"/>
                </a:solidFill>
              </a:rPr>
              <a:t>Landran</a:t>
            </a:r>
            <a:endParaRPr lang="en-US" dirty="0" smtClean="0">
              <a:solidFill>
                <a:srgbClr val="990000"/>
              </a:solidFill>
            </a:endParaRPr>
          </a:p>
          <a:p>
            <a:pPr>
              <a:buNone/>
            </a:pPr>
            <a:r>
              <a:rPr lang="en-US" dirty="0" smtClean="0">
                <a:solidFill>
                  <a:srgbClr val="990000"/>
                </a:solidFill>
                <a:latin typeface="+mj-lt"/>
              </a:rPr>
              <a:t>0172-3984229</a:t>
            </a:r>
            <a:endParaRPr lang="en-US" dirty="0" smtClean="0">
              <a:solidFill>
                <a:srgbClr val="990000"/>
              </a:solidFill>
              <a:latin typeface="+mj-lt"/>
            </a:endParaRPr>
          </a:p>
          <a:p>
            <a:pPr>
              <a:buNone/>
            </a:pPr>
            <a:r>
              <a:rPr lang="en-US" dirty="0" smtClean="0">
                <a:solidFill>
                  <a:srgbClr val="990000"/>
                </a:solidFill>
                <a:latin typeface="+mj-lt"/>
              </a:rPr>
              <a:t>8872014309</a:t>
            </a:r>
            <a:endParaRPr lang="en-US" dirty="0" smtClean="0">
              <a:solidFill>
                <a:srgbClr val="990000"/>
              </a:solidFill>
              <a:latin typeface="+mj-lt"/>
            </a:endParaRPr>
          </a:p>
          <a:p>
            <a:pPr>
              <a:buNone/>
            </a:pPr>
            <a:r>
              <a:rPr lang="en-US" dirty="0" smtClean="0">
                <a:solidFill>
                  <a:srgbClr val="990000"/>
                </a:solidFill>
                <a:hlinkClick r:id="rId1"/>
              </a:rPr>
              <a:t>chief.librarian@cgc.edu.in</a:t>
            </a:r>
            <a:r>
              <a:rPr lang="en-US" dirty="0" smtClean="0">
                <a:solidFill>
                  <a:srgbClr val="990000"/>
                </a:solidFill>
              </a:rPr>
              <a:t>        </a:t>
            </a:r>
            <a:endParaRPr lang="en-US" dirty="0">
              <a:solidFill>
                <a:srgbClr val="990000"/>
              </a:solidFill>
            </a:endParaRPr>
          </a:p>
        </p:txBody>
      </p:sp>
      <p:sp>
        <p:nvSpPr>
          <p:cNvPr id="2" name="Rectangle 1"/>
          <p:cNvSpPr/>
          <p:nvPr/>
        </p:nvSpPr>
        <p:spPr>
          <a:xfrm>
            <a:off x="4991099" y="3733800"/>
            <a:ext cx="3276600" cy="25908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a:p>
            <a:pPr algn="ctr"/>
            <a:endParaRPr lang="en-US" dirty="0" smtClean="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r>
              <a:rPr lang="en-US" b="1" dirty="0" smtClean="0">
                <a:solidFill>
                  <a:schemeClr val="tx1"/>
                </a:solidFill>
              </a:rPr>
              <a:t>FOR SUGGESTIONS</a:t>
            </a:r>
            <a:endParaRPr lang="en-US" b="1" dirty="0">
              <a:solidFill>
                <a:schemeClr val="tx1"/>
              </a:solidFill>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5181600" y="3810000"/>
            <a:ext cx="2895599" cy="1981200"/>
          </a:xfrm>
          <a:prstGeom prst="rect">
            <a:avLst/>
          </a:prstGeom>
        </p:spPr>
      </p:pic>
    </p:spTree>
  </p:cSld>
  <p:clrMapOvr>
    <a:masterClrMapping/>
  </p:clrMapOvr>
  <p:transition advTm="1000"/>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533400" y="838200"/>
            <a:ext cx="8229600" cy="4389120"/>
          </a:xfrm>
        </p:spPr>
        <p:txBody>
          <a:bodyPr>
            <a:normAutofit fontScale="62500" lnSpcReduction="20000"/>
          </a:bodyPr>
          <a:lstStyle/>
          <a:p>
            <a:pPr algn="ctr">
              <a:buFont typeface="Wingdings" panose="05000000000000000000" pitchFamily="2" charset="2"/>
              <a:buNone/>
            </a:pPr>
            <a:r>
              <a:rPr lang="en-US" sz="11700" dirty="0" smtClean="0">
                <a:solidFill>
                  <a:schemeClr val="tx2"/>
                </a:solidFill>
                <a:latin typeface="Algerian" panose="04020705040A02060702" pitchFamily="82" charset="0"/>
              </a:rPr>
              <a:t>Ready to HELP YOU</a:t>
            </a:r>
            <a:endParaRPr lang="en-US" sz="11700" dirty="0" smtClean="0">
              <a:solidFill>
                <a:schemeClr val="tx2"/>
              </a:solidFill>
              <a:latin typeface="Algerian" panose="04020705040A02060702" pitchFamily="82" charset="0"/>
            </a:endParaRPr>
          </a:p>
          <a:p>
            <a:pPr algn="ctr">
              <a:buFont typeface="Wingdings" panose="05000000000000000000" pitchFamily="2" charset="2"/>
              <a:buNone/>
            </a:pPr>
            <a:r>
              <a:rPr lang="en-US" sz="11700" dirty="0" smtClean="0">
                <a:solidFill>
                  <a:schemeClr val="tx2"/>
                </a:solidFill>
                <a:latin typeface="Algerian" panose="04020705040A02060702" pitchFamily="82" charset="0"/>
              </a:rPr>
              <a:t> </a:t>
            </a:r>
            <a:endParaRPr lang="en-US" sz="11700" dirty="0" smtClean="0">
              <a:solidFill>
                <a:schemeClr val="tx2"/>
              </a:solidFill>
              <a:latin typeface="Algerian" panose="04020705040A02060702" pitchFamily="82" charset="0"/>
            </a:endParaRPr>
          </a:p>
          <a:p>
            <a:pPr algn="ctr">
              <a:buFont typeface="Wingdings" panose="05000000000000000000" pitchFamily="2" charset="2"/>
              <a:buNone/>
            </a:pPr>
            <a:r>
              <a:rPr lang="en-US" sz="11700" dirty="0" smtClean="0">
                <a:solidFill>
                  <a:schemeClr val="tx2"/>
                </a:solidFill>
                <a:latin typeface="Algerian" panose="04020705040A02060702" pitchFamily="82" charset="0"/>
              </a:rPr>
              <a:t>THANK </a:t>
            </a:r>
            <a:r>
              <a:rPr lang="en-US" sz="11700" dirty="0">
                <a:solidFill>
                  <a:schemeClr val="tx2"/>
                </a:solidFill>
                <a:latin typeface="Algerian" panose="04020705040A02060702" pitchFamily="82" charset="0"/>
              </a:rPr>
              <a:t>YOU</a:t>
            </a:r>
            <a:endParaRPr lang="en-US" sz="11700" dirty="0">
              <a:solidFill>
                <a:schemeClr val="tx2"/>
              </a:solidFill>
              <a:latin typeface="Algerian" panose="04020705040A02060702" pitchFamily="82" charset="0"/>
            </a:endParaRPr>
          </a:p>
          <a:p>
            <a:endParaRPr lang="en-US" sz="11700" dirty="0">
              <a:solidFill>
                <a:srgbClr val="990000"/>
              </a:solidFill>
            </a:endParaRPr>
          </a:p>
        </p:txBody>
      </p:sp>
    </p:spTree>
  </p:cSld>
  <p:clrMapOvr>
    <a:masterClrMapping/>
  </p:clrMapOvr>
  <p:transition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afterEffect">
                                  <p:stCondLst>
                                    <p:cond delay="0"/>
                                  </p:stCondLst>
                                  <p:childTnLst>
                                    <p:set>
                                      <p:cBhvr>
                                        <p:cTn id="6" dur="1" fill="hold">
                                          <p:stCondLst>
                                            <p:cond delay="0"/>
                                          </p:stCondLst>
                                        </p:cTn>
                                        <p:tgtEl>
                                          <p:spTgt spid="18435">
                                            <p:txEl>
                                              <p:pRg st="2" end="2"/>
                                            </p:txEl>
                                          </p:spTgt>
                                        </p:tgtEl>
                                        <p:attrNameLst>
                                          <p:attrName>style.visibility</p:attrName>
                                        </p:attrNameLst>
                                      </p:cBhvr>
                                      <p:to>
                                        <p:strVal val="visible"/>
                                      </p:to>
                                    </p:set>
                                    <p:anim calcmode="lin" valueType="num">
                                      <p:cBhvr>
                                        <p:cTn id="7" dur="5000" fill="hold"/>
                                        <p:tgtEl>
                                          <p:spTgt spid="18435">
                                            <p:txEl>
                                              <p:pRg st="2" end="2"/>
                                            </p:txEl>
                                          </p:spTgt>
                                        </p:tgtEl>
                                        <p:attrNameLst>
                                          <p:attrName>ppt_w</p:attrName>
                                        </p:attrNameLst>
                                      </p:cBhvr>
                                      <p:tavLst>
                                        <p:tav tm="0" fmla="#ppt_w*sin(2.5*pi*$)">
                                          <p:val>
                                            <p:fltVal val="0"/>
                                          </p:val>
                                        </p:tav>
                                        <p:tav tm="100000">
                                          <p:val>
                                            <p:fltVal val="1"/>
                                          </p:val>
                                        </p:tav>
                                      </p:tavLst>
                                    </p:anim>
                                    <p:anim calcmode="lin" valueType="num">
                                      <p:cBhvr>
                                        <p:cTn id="8" dur="5000" fill="hold"/>
                                        <p:tgtEl>
                                          <p:spTgt spid="18435">
                                            <p:txEl>
                                              <p:pRg st="2" end="2"/>
                                            </p:txEl>
                                          </p:spTgt>
                                        </p:tgtEl>
                                        <p:attrNameLst>
                                          <p:attrName>ppt_h</p:attrName>
                                        </p:attrNameLst>
                                      </p:cBhvr>
                                      <p:tavLst>
                                        <p:tav tm="0">
                                          <p:val>
                                            <p:strVal val="#ppt_h"/>
                                          </p:val>
                                        </p:tav>
                                        <p:tav tm="100000">
                                          <p:val>
                                            <p:strVal val="#ppt_h"/>
                                          </p:val>
                                        </p:tav>
                                      </p:tavLst>
                                    </p:anim>
                                  </p:childTnLst>
                                </p:cTn>
                              </p:par>
                            </p:childTnLst>
                          </p:cTn>
                        </p:par>
                        <p:par>
                          <p:cTn id="9" fill="hold">
                            <p:stCondLst>
                              <p:cond delay="5000"/>
                            </p:stCondLst>
                            <p:childTnLst>
                              <p:par>
                                <p:cTn id="10" presetID="19" presetClass="entr" presetSubtype="10" fill="hold" nodeType="after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 calcmode="lin" valueType="num">
                                      <p:cBhvr>
                                        <p:cTn id="12" dur="5000" fill="hold"/>
                                        <p:tgtEl>
                                          <p:spTgt spid="18435">
                                            <p:txEl>
                                              <p:pRg st="0" end="0"/>
                                            </p:txEl>
                                          </p:spTgt>
                                        </p:tgtEl>
                                        <p:attrNameLst>
                                          <p:attrName>ppt_w</p:attrName>
                                        </p:attrNameLst>
                                      </p:cBhvr>
                                      <p:tavLst>
                                        <p:tav tm="0" fmla="#ppt_w*sin(2.5*pi*$)">
                                          <p:val>
                                            <p:fltVal val="0"/>
                                          </p:val>
                                        </p:tav>
                                        <p:tav tm="100000">
                                          <p:val>
                                            <p:fltVal val="1"/>
                                          </p:val>
                                        </p:tav>
                                      </p:tavLst>
                                    </p:anim>
                                    <p:anim calcmode="lin" valueType="num">
                                      <p:cBhvr>
                                        <p:cTn id="13" dur="5000" fill="hold"/>
                                        <p:tgtEl>
                                          <p:spTgt spid="18435">
                                            <p:txEl>
                                              <p:pRg st="0" end="0"/>
                                            </p:txEl>
                                          </p:spTgt>
                                        </p:tgtEl>
                                        <p:attrNameLst>
                                          <p:attrName>ppt_h</p:attrName>
                                        </p:attrNameLst>
                                      </p:cBhvr>
                                      <p:tavLst>
                                        <p:tav tm="0">
                                          <p:val>
                                            <p:strVal val="#ppt_h"/>
                                          </p:val>
                                        </p:tav>
                                        <p:tav tm="100000">
                                          <p:val>
                                            <p:strVal val="#ppt_h"/>
                                          </p:val>
                                        </p:tav>
                                      </p:tavLst>
                                    </p:anim>
                                  </p:childTnLst>
                                </p:cTn>
                              </p:par>
                            </p:childTnLst>
                          </p:cTn>
                        </p:par>
                        <p:par>
                          <p:cTn id="14" fill="hold">
                            <p:stCondLst>
                              <p:cond delay="10000"/>
                            </p:stCondLst>
                            <p:childTnLst>
                              <p:par>
                                <p:cTn id="15" presetID="19" presetClass="entr" presetSubtype="10" fill="hold" nodeType="afterEffect">
                                  <p:stCondLst>
                                    <p:cond delay="0"/>
                                  </p:stCondLst>
                                  <p:childTnLst>
                                    <p:set>
                                      <p:cBhvr>
                                        <p:cTn id="16" dur="1" fill="hold">
                                          <p:stCondLst>
                                            <p:cond delay="0"/>
                                          </p:stCondLst>
                                        </p:cTn>
                                        <p:tgtEl>
                                          <p:spTgt spid="18435">
                                            <p:txEl>
                                              <p:pRg st="1" end="1"/>
                                            </p:txEl>
                                          </p:spTgt>
                                        </p:tgtEl>
                                        <p:attrNameLst>
                                          <p:attrName>style.visibility</p:attrName>
                                        </p:attrNameLst>
                                      </p:cBhvr>
                                      <p:to>
                                        <p:strVal val="visible"/>
                                      </p:to>
                                    </p:set>
                                    <p:anim calcmode="lin" valueType="num">
                                      <p:cBhvr>
                                        <p:cTn id="17" dur="5000" fill="hold"/>
                                        <p:tgtEl>
                                          <p:spTgt spid="18435">
                                            <p:txEl>
                                              <p:pRg st="1" end="1"/>
                                            </p:txEl>
                                          </p:spTgt>
                                        </p:tgtEl>
                                        <p:attrNameLst>
                                          <p:attrName>ppt_w</p:attrName>
                                        </p:attrNameLst>
                                      </p:cBhvr>
                                      <p:tavLst>
                                        <p:tav tm="0" fmla="#ppt_w*sin(2.5*pi*$)">
                                          <p:val>
                                            <p:fltVal val="0"/>
                                          </p:val>
                                        </p:tav>
                                        <p:tav tm="100000">
                                          <p:val>
                                            <p:fltVal val="1"/>
                                          </p:val>
                                        </p:tav>
                                      </p:tavLst>
                                    </p:anim>
                                    <p:anim calcmode="lin" valueType="num">
                                      <p:cBhvr>
                                        <p:cTn id="18" dur="5000" fill="hold"/>
                                        <p:tgtEl>
                                          <p:spTgt spid="18435">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7200" b="1" dirty="0" smtClean="0">
                <a:solidFill>
                  <a:srgbClr val="7030A0"/>
                </a:solidFill>
                <a:latin typeface="Algerian" panose="04020705040A02060702" pitchFamily="82" charset="0"/>
              </a:rPr>
              <a:t>L</a:t>
            </a:r>
            <a:r>
              <a:rPr lang="en-US" b="1" dirty="0" smtClean="0">
                <a:solidFill>
                  <a:srgbClr val="7030A0"/>
                </a:solidFill>
                <a:latin typeface="Algerian" panose="04020705040A02060702" pitchFamily="82" charset="0"/>
              </a:rPr>
              <a:t>IBRARY  </a:t>
            </a:r>
            <a:r>
              <a:rPr lang="en-US" sz="8000" b="1" dirty="0" smtClean="0">
                <a:solidFill>
                  <a:srgbClr val="7030A0"/>
                </a:solidFill>
                <a:latin typeface="Algerian" panose="04020705040A02060702" pitchFamily="82" charset="0"/>
              </a:rPr>
              <a:t>S</a:t>
            </a:r>
            <a:r>
              <a:rPr lang="en-US" b="1" dirty="0" smtClean="0">
                <a:solidFill>
                  <a:srgbClr val="7030A0"/>
                </a:solidFill>
                <a:latin typeface="Algerian" panose="04020705040A02060702" pitchFamily="82" charset="0"/>
              </a:rPr>
              <a:t>TATISTICS</a:t>
            </a:r>
            <a:endParaRPr lang="en-US" b="1" dirty="0">
              <a:solidFill>
                <a:srgbClr val="7030A0"/>
              </a:solidFill>
              <a:latin typeface="Algerian" panose="04020705040A02060702" pitchFamily="82" charset="0"/>
            </a:endParaRPr>
          </a:p>
        </p:txBody>
      </p:sp>
      <p:graphicFrame>
        <p:nvGraphicFramePr>
          <p:cNvPr id="5" name="Content Placeholder 3"/>
          <p:cNvGraphicFramePr>
            <a:graphicFrameLocks noGrp="1"/>
          </p:cNvGraphicFramePr>
          <p:nvPr>
            <p:ph idx="1"/>
          </p:nvPr>
        </p:nvGraphicFramePr>
        <p:xfrm>
          <a:off x="457200" y="1600200"/>
          <a:ext cx="8458200" cy="452596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advTm="1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latin typeface="Algerian" panose="04020705040A02060702" pitchFamily="82" charset="0"/>
              </a:rPr>
              <a:t> LIBRARY STAFF </a:t>
            </a:r>
            <a:endParaRPr lang="en-US" sz="6600" dirty="0">
              <a:latin typeface="Algerian" panose="04020705040A02060702" pitchFamily="82" charset="0"/>
            </a:endParaRPr>
          </a:p>
        </p:txBody>
      </p:sp>
      <p:graphicFrame>
        <p:nvGraphicFramePr>
          <p:cNvPr id="4" name="Content Placeholder 3"/>
          <p:cNvGraphicFramePr>
            <a:graphicFrameLocks noGrp="1"/>
          </p:cNvGraphicFramePr>
          <p:nvPr>
            <p:ph idx="1"/>
          </p:nvPr>
        </p:nvGraphicFramePr>
        <p:xfrm>
          <a:off x="327660" y="1600200"/>
          <a:ext cx="8578850" cy="4798060"/>
        </p:xfrm>
        <a:graphic>
          <a:graphicData uri="http://schemas.openxmlformats.org/drawingml/2006/table">
            <a:tbl>
              <a:tblPr firstRow="1" firstCol="1" bandRow="1">
                <a:tableStyleId>{0E3FDE45-AF77-4B5C-9715-49D594BDF05E}</a:tableStyleId>
              </a:tblPr>
              <a:tblGrid>
                <a:gridCol w="4566920"/>
                <a:gridCol w="4011930"/>
              </a:tblGrid>
              <a:tr h="1199515">
                <a:tc>
                  <a:txBody>
                    <a:bodyPr/>
                    <a:lstStyle/>
                    <a:p>
                      <a:pPr marL="0" marR="0">
                        <a:lnSpc>
                          <a:spcPct val="115000"/>
                        </a:lnSpc>
                        <a:spcBef>
                          <a:spcPts val="0"/>
                        </a:spcBef>
                        <a:spcAft>
                          <a:spcPts val="0"/>
                        </a:spcAft>
                        <a:tabLst>
                          <a:tab pos="781050" algn="l"/>
                        </a:tabLst>
                      </a:pPr>
                      <a:r>
                        <a:rPr lang="en-US" sz="2800" dirty="0">
                          <a:effectLst/>
                        </a:rPr>
                        <a:t>NAME </a:t>
                      </a:r>
                      <a:endParaRPr lang="en-US" sz="2800" dirty="0">
                        <a:effectLst/>
                      </a:endParaRPr>
                    </a:p>
                  </a:txBody>
                  <a:tcPr marL="68580" marR="68580" marT="0" marB="0">
                    <a:lnL w="12700">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marL="0" marR="0">
                        <a:lnSpc>
                          <a:spcPct val="115000"/>
                        </a:lnSpc>
                        <a:spcBef>
                          <a:spcPts val="0"/>
                        </a:spcBef>
                        <a:spcAft>
                          <a:spcPts val="0"/>
                        </a:spcAft>
                        <a:tabLst>
                          <a:tab pos="781050" algn="l"/>
                        </a:tabLst>
                      </a:pPr>
                      <a:r>
                        <a:rPr lang="en-US" sz="2800">
                          <a:effectLst/>
                        </a:rPr>
                        <a:t>DESIGNATION</a:t>
                      </a:r>
                      <a:endParaRPr lang="en-US" sz="2800">
                        <a:effectLst/>
                      </a:endParaRPr>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1199515">
                <a:tc>
                  <a:txBody>
                    <a:bodyPr/>
                    <a:lstStyle/>
                    <a:p>
                      <a:pPr marL="0" marR="0">
                        <a:lnSpc>
                          <a:spcPct val="115000"/>
                        </a:lnSpc>
                        <a:spcBef>
                          <a:spcPts val="0"/>
                        </a:spcBef>
                        <a:spcAft>
                          <a:spcPts val="0"/>
                        </a:spcAft>
                        <a:tabLst>
                          <a:tab pos="781050" algn="l"/>
                        </a:tabLst>
                      </a:pPr>
                      <a:r>
                        <a:rPr lang="en-US" sz="2800" dirty="0">
                          <a:effectLst/>
                        </a:rPr>
                        <a:t>RENU OBEROI</a:t>
                      </a:r>
                      <a:endParaRPr lang="en-US" sz="2800" dirty="0">
                        <a:effectLst/>
                      </a:endParaRPr>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marL="0" marR="0">
                        <a:lnSpc>
                          <a:spcPct val="115000"/>
                        </a:lnSpc>
                        <a:spcBef>
                          <a:spcPts val="0"/>
                        </a:spcBef>
                        <a:spcAft>
                          <a:spcPts val="0"/>
                        </a:spcAft>
                        <a:tabLst>
                          <a:tab pos="781050" algn="l"/>
                        </a:tabLst>
                      </a:pPr>
                      <a:r>
                        <a:rPr lang="en-US" sz="2800">
                          <a:effectLst/>
                        </a:rPr>
                        <a:t>CHIEF LIBRARIAN</a:t>
                      </a:r>
                      <a:endParaRPr lang="en-US" sz="2800">
                        <a:effectLst/>
                      </a:endParaRPr>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1199515">
                <a:tc>
                  <a:txBody>
                    <a:bodyPr/>
                    <a:lstStyle/>
                    <a:p>
                      <a:pPr marL="0" marR="0">
                        <a:lnSpc>
                          <a:spcPct val="115000"/>
                        </a:lnSpc>
                        <a:spcBef>
                          <a:spcPts val="0"/>
                        </a:spcBef>
                        <a:spcAft>
                          <a:spcPts val="0"/>
                        </a:spcAft>
                        <a:tabLst>
                          <a:tab pos="1242060" algn="l"/>
                          <a:tab pos="3057525" algn="ctr"/>
                        </a:tabLst>
                      </a:pPr>
                      <a:r>
                        <a:rPr lang="en-US" sz="2800" dirty="0">
                          <a:effectLst/>
                        </a:rPr>
                        <a:t>NASEEB KUMAR</a:t>
                      </a:r>
                      <a:endParaRPr lang="en-US" sz="2800" dirty="0">
                        <a:effectLst/>
                      </a:endParaRPr>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c>
                  <a:txBody>
                    <a:bodyPr/>
                    <a:lstStyle/>
                    <a:p>
                      <a:pPr marL="0" marR="0">
                        <a:lnSpc>
                          <a:spcPct val="115000"/>
                        </a:lnSpc>
                        <a:spcBef>
                          <a:spcPts val="0"/>
                        </a:spcBef>
                        <a:spcAft>
                          <a:spcPts val="0"/>
                        </a:spcAft>
                        <a:tabLst>
                          <a:tab pos="1242060" algn="l"/>
                          <a:tab pos="3057525" algn="ctr"/>
                        </a:tabLst>
                      </a:pPr>
                      <a:r>
                        <a:rPr lang="en-US" sz="2800">
                          <a:effectLst/>
                        </a:rPr>
                        <a:t>ASSISTANT LIBRARIAN</a:t>
                      </a:r>
                      <a:endParaRPr lang="en-US" sz="2800">
                        <a:effectLst/>
                      </a:endParaRPr>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tr>
              <a:tr h="1199515">
                <a:tc>
                  <a:txBody>
                    <a:bodyPr/>
                    <a:lstStyle/>
                    <a:p>
                      <a:pPr marL="0" marR="0">
                        <a:lnSpc>
                          <a:spcPct val="115000"/>
                        </a:lnSpc>
                        <a:spcBef>
                          <a:spcPts val="0"/>
                        </a:spcBef>
                        <a:spcAft>
                          <a:spcPts val="0"/>
                        </a:spcAft>
                        <a:buNone/>
                        <a:tabLst>
                          <a:tab pos="1242060" algn="l"/>
                          <a:tab pos="3057525" algn="ctr"/>
                        </a:tabLst>
                      </a:pPr>
                      <a:r>
                        <a:rPr lang="en-US" sz="2800" dirty="0">
                          <a:effectLst/>
                        </a:rPr>
                        <a:t>AMANPREET SHARMA</a:t>
                      </a:r>
                      <a:endParaRPr lang="en-US" sz="2800" dirty="0">
                        <a:effectLst/>
                      </a:endParaRPr>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c>
                  <a:txBody>
                    <a:bodyPr/>
                    <a:lstStyle/>
                    <a:p>
                      <a:pPr marL="0" marR="0">
                        <a:lnSpc>
                          <a:spcPct val="115000"/>
                        </a:lnSpc>
                        <a:spcBef>
                          <a:spcPts val="0"/>
                        </a:spcBef>
                        <a:spcAft>
                          <a:spcPts val="0"/>
                        </a:spcAft>
                        <a:buNone/>
                        <a:tabLst>
                          <a:tab pos="1242060" algn="l"/>
                          <a:tab pos="3057525" algn="ctr"/>
                        </a:tabLst>
                      </a:pPr>
                      <a:r>
                        <a:rPr lang="en-US" sz="2800">
                          <a:effectLst/>
                        </a:rPr>
                        <a:t>LIBRARY RESTORER</a:t>
                      </a:r>
                      <a:endParaRPr lang="en-US" sz="2800">
                        <a:effectLst/>
                      </a:endParaRPr>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cmpd="sng">
                      <a:solidFill>
                        <a:schemeClr val="tx1"/>
                      </a:solidFill>
                      <a:prstDash val="solid"/>
                    </a:lnB>
                  </a:tcPr>
                </a:tc>
              </a:tr>
            </a:tbl>
          </a:graphicData>
        </a:graphic>
      </p:graphicFrame>
    </p:spTree>
  </p:cSld>
  <p:clrMapOvr>
    <a:masterClrMapping/>
  </p:clrMapOvr>
  <p:transition advTm="1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382000" cy="6019800"/>
          </a:xfrm>
        </p:spPr>
        <p:txBody>
          <a:bodyPr>
            <a:normAutofit/>
          </a:bodyPr>
          <a:lstStyle/>
          <a:p>
            <a:r>
              <a:rPr lang="en-US" dirty="0" smtClean="0"/>
              <a:t>   </a:t>
            </a:r>
            <a:br>
              <a:rPr lang="en-US" dirty="0" smtClean="0"/>
            </a:br>
            <a:br>
              <a:rPr lang="en-US" dirty="0"/>
            </a:br>
            <a:br>
              <a:rPr lang="en-US" dirty="0" smtClean="0"/>
            </a:br>
            <a:r>
              <a:rPr lang="en-US" dirty="0" smtClean="0">
                <a:latin typeface="Algerian" panose="04020705040A02060702" pitchFamily="82" charset="0"/>
              </a:rPr>
              <a:t>COLLEGE WEBSITE</a:t>
            </a:r>
            <a:r>
              <a:rPr lang="en-US" dirty="0" smtClean="0"/>
              <a:t>                      </a:t>
            </a:r>
            <a:br>
              <a:rPr lang="en-US" dirty="0" smtClean="0"/>
            </a:br>
            <a:r>
              <a:rPr lang="en-US" dirty="0" smtClean="0">
                <a:solidFill>
                  <a:srgbClr val="800000"/>
                </a:solidFill>
              </a:rPr>
              <a:t>   http://cctmohali.org/ </a:t>
            </a:r>
            <a:br>
              <a:rPr lang="en-US" dirty="0" smtClean="0">
                <a:solidFill>
                  <a:srgbClr val="800000"/>
                </a:solidFill>
              </a:rPr>
            </a:br>
            <a:r>
              <a:rPr lang="en-US" dirty="0" smtClean="0"/>
              <a:t>    </a:t>
            </a:r>
            <a:br>
              <a:rPr lang="en-US" dirty="0" smtClean="0"/>
            </a:br>
            <a:r>
              <a:rPr lang="en-US" dirty="0" smtClean="0"/>
              <a:t>  </a:t>
            </a:r>
            <a:r>
              <a:rPr lang="en-US" dirty="0" smtClean="0">
                <a:latin typeface="Algerian" panose="04020705040A02060702" pitchFamily="82" charset="0"/>
              </a:rPr>
              <a:t>LIBRARY SOFTWARE </a:t>
            </a:r>
            <a:r>
              <a:rPr lang="en-US" dirty="0" smtClean="0"/>
              <a:t>                                   </a:t>
            </a:r>
            <a:br>
              <a:rPr lang="en-US" dirty="0" smtClean="0"/>
            </a:br>
            <a:r>
              <a:rPr lang="en-US" dirty="0" smtClean="0">
                <a:solidFill>
                  <a:srgbClr val="C00000"/>
                </a:solidFill>
              </a:rPr>
              <a:t>LIBSYS</a:t>
            </a:r>
            <a:r>
              <a:rPr lang="en-US" dirty="0" smtClean="0"/>
              <a:t>            </a:t>
            </a:r>
            <a:endParaRPr lang="en-US" dirty="0">
              <a:solidFill>
                <a:srgbClr val="C00000"/>
              </a:solidFill>
            </a:endParaRPr>
          </a:p>
        </p:txBody>
      </p:sp>
      <p:sp>
        <p:nvSpPr>
          <p:cNvPr id="3" name="AutoShape 2" descr="C:\Users\admin\Desktop\bnyluvr3.me0.webp"/>
          <p:cNvSpPr>
            <a:spLocks noChangeAspect="1" noChangeArrowheads="1"/>
          </p:cNvSpPr>
          <p:nvPr/>
        </p:nvSpPr>
        <p:spPr bwMode="auto">
          <a:xfrm>
            <a:off x="155574" y="-144463"/>
            <a:ext cx="2816225" cy="15922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4" name="Picture 3"/>
          <p:cNvPicPr>
            <a:picLocks noChangeAspect="1"/>
          </p:cNvPicPr>
          <p:nvPr/>
        </p:nvPicPr>
        <p:blipFill>
          <a:blip r:embed="rId1"/>
          <a:stretch>
            <a:fillRect/>
          </a:stretch>
        </p:blipFill>
        <p:spPr>
          <a:xfrm>
            <a:off x="3657600" y="457200"/>
            <a:ext cx="1905000" cy="2286000"/>
          </a:xfrm>
          <a:prstGeom prst="rect">
            <a:avLst/>
          </a:prstGeom>
        </p:spPr>
      </p:pic>
    </p:spTree>
  </p:cSld>
  <p:clrMapOvr>
    <a:masterClrMapping/>
  </p:clrMapOvr>
  <p:transition advTm="1000"/>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0</TotalTime>
  <Words>20572</Words>
  <Application>WPS Presentation</Application>
  <PresentationFormat>On-screen Show (4:3)</PresentationFormat>
  <Paragraphs>1111</Paragraphs>
  <Slides>69</Slides>
  <Notes>3</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69</vt:i4>
      </vt:variant>
    </vt:vector>
  </HeadingPairs>
  <TitlesOfParts>
    <vt:vector size="90" baseType="lpstr">
      <vt:lpstr>Arial</vt:lpstr>
      <vt:lpstr>SimSun</vt:lpstr>
      <vt:lpstr>Wingdings</vt:lpstr>
      <vt:lpstr>Bodoni MT Black</vt:lpstr>
      <vt:lpstr>Britannic Bold</vt:lpstr>
      <vt:lpstr>Arial Black</vt:lpstr>
      <vt:lpstr>Aharoni</vt:lpstr>
      <vt:lpstr>Segoe Print</vt:lpstr>
      <vt:lpstr>Arial Narrow</vt:lpstr>
      <vt:lpstr>Algerian</vt:lpstr>
      <vt:lpstr>Calibri</vt:lpstr>
      <vt:lpstr>Microsoft YaHei</vt:lpstr>
      <vt:lpstr>Arial Unicode MS</vt:lpstr>
      <vt:lpstr>Cambria</vt:lpstr>
      <vt:lpstr>Arial</vt:lpstr>
      <vt:lpstr>Times New Roman</vt:lpstr>
      <vt:lpstr>Calibri</vt:lpstr>
      <vt:lpstr>Lucida Handwriting</vt:lpstr>
      <vt:lpstr>Raavi</vt:lpstr>
      <vt:lpstr>Segoe UI Symbol</vt:lpstr>
      <vt:lpstr>Office Theme</vt:lpstr>
      <vt:lpstr>                        </vt:lpstr>
      <vt:lpstr>PowerPoint 演示文稿</vt:lpstr>
      <vt:lpstr>LIBRARY TIMINGS </vt:lpstr>
      <vt:lpstr>PowerPoint 演示文稿</vt:lpstr>
      <vt:lpstr>PowerPoint 演示文稿</vt:lpstr>
      <vt:lpstr>LIBRARY AT A GLANCE</vt:lpstr>
      <vt:lpstr>LIBRARY  STATISTICS</vt:lpstr>
      <vt:lpstr> LIBRARY STAFF </vt:lpstr>
      <vt:lpstr>      COLLEGE WEBSITE                          http://cctmohali.org/         LIBRARY SOFTWARE                                     LIBSYS            </vt:lpstr>
      <vt:lpstr>LIBRARY AUTOMATION USING INTEGRATED LIBRARY MANAGEMENT SYSTEM (ILMS) LIBRARY SOFTWARE INTERFACE</vt:lpstr>
      <vt:lpstr>LIBRARY WEBOPAC</vt:lpstr>
      <vt:lpstr>                             LOCATE YOUR BOOK(S)                             “HOW TO USE WEB OPAC” STEP 1 :      SEARCH ON CGC WEBSITES:-  www.cgc.edu.in OR cctmohali.org . STEP 2 :      CLICK ON ONLINE LIBRARY OR LIBRARY. STEP 3 :      IN THE SEARCH BAR :                      SEARCH BY AUTHOR (SURNAME/FIRST NAME)                      SEARCH BY TITLE (DON’T USE A, AN, THE)                     SEARCH BY KEYWORD STEP 4 :      SELECT THE BOOK OF YOUR CHOICE FROM YOUR CONCERNED LIBRARY ON                                        THE RIGHT-HAND SIDE FIELD (i.e., ALL) AND “GO”.  STEP 5 :       SELECT BROWSE: TO KNOW ABOUT COLLECTION BY AUTHOR, TITLE,                        CLASSIFIED, SUBJECT, PUBLISHER, PLACE. STEP 6 :       SELECT MY ACCOUNT: TO KNOW ABOUT THE BOOKS YOU HAVE                       FACULTY WILL ENTER EMPLOYEE CODE AS USER ID &amp; STUDENTS WILL                         ENTER ROLL NO. AS USER ID.                      PASSWORD IS SAME FOR ALL “cgclib”.                     AFTER LOGGING IN EVERYONE HAS THE OPTION TO CHANGE THEIR                          PASSWORD.                                          NOTE : DO NOT CLOSE THE WINDOW AFTER USE  </vt:lpstr>
      <vt:lpstr>PowerPoint 演示文稿</vt:lpstr>
      <vt:lpstr>                                  E RESOURCES Number of e-books (WORLD E-BOOK LIBRARY)                  20 Lacs+ Number of e-books (EBSCO)                                                      2,65,000   NDL Membership E-BOOKs                                                         45 Lacs+ Number of e-journals(DELNET)                                                    995  e-journals(EBSCO)                                                                          2595+          Business Source Elite ( EBSCO)                                                      1056 NPTEL VIDEO LECTURES                                                                 3621 CDs  ( of Books and Magazines)                                                    82 TURNITIN Plagiarism Software </vt:lpstr>
      <vt:lpstr>PowerPoint 演示文稿</vt:lpstr>
      <vt:lpstr>PowerPoint 演示文稿</vt:lpstr>
      <vt:lpstr>   The library has subscription of DELNET database via link http://www.delnet.in  since the year 2013 and is subscribing e-journals and e-books through World e-book library via link http://database.worldlibrary.org/  and Gale journals via URL https://link.gale.com/apps/menu?u=chandigarhengg </vt:lpstr>
      <vt:lpstr>  EBSCO DATABASE  EBSCO resources can also be remotely accessed on EBSCO App. or on the link http://search.ebscohost.com. It provides scholarly 3000 e-journals, working papers, reports, and datasets, and millions of digitized historical primary sources, including 2,65,000 e-books. </vt:lpstr>
      <vt:lpstr>PowerPoint 演示文稿</vt:lpstr>
      <vt:lpstr>  ANTI-PLAGIARISM SOFTWARE To promote and support the research activities, CGC as a remedial measure has provided access to anti-plagiarism software TURNITIN since 2020.It is one such software, which is being successfully used at the global level to cross-check a vast database for identifying plagiarized portions in one’s research. </vt:lpstr>
      <vt:lpstr>      Lakhs of e-books can be accessed through NDL via link http://ndl.iitkgp.ac.in//.    INSTITUTIONAL NDL MEMBERSHIP NUMBER  :INPBNC3ADJJC9BP</vt:lpstr>
      <vt:lpstr>   NPTEL Video lectures Stream wise NPTEL  2203 video lectures can be accessed via  FTP LINK - ftp://192.168.100.14   </vt:lpstr>
      <vt:lpstr>                                                            Repository Links  1   e-PG Pathshala     https://epgp.inflibnet.ac.in 2  e-Shodh Sindhu    https://ess.inflibnet.ac.in 3  Search Engine for PDF Books   www.pdfdrive.com 4  National Digital Library of India      https://ndl.iitkgp.ac.in 5  ShodhGanga      https://shodhganga.inflibnet.ac.in/ 6  Discover scientific knowledge and stay connected to the world of science   https://www.researchgate.net/ 7  Free e books(60000+)https://www.gutenberg.org/ 8  NPTEL [National Programme on Technology Enhanced Learning]     https://nptel.ac.in 9   NPTEL Video Lectures          https://archive.nptel.ac.in/</vt:lpstr>
      <vt:lpstr>10  OASIS (Openly Available Sources Integrated Search) https://openlibrary.org/ 11  Open access for academic books https://www.oapen.org/ 12  SAKSHAT   https://sakshat.ac.in/?project=vidwan 13   Science, Health, Medical and Engineering Journals   www.sciencedirect.com 14  Open Access books    https://www.doabooks.org/ 15  SWAYAMPRABHA   https://www.swayamprabha.gov.in 16  SWAYAM Online Courses https://storage.googleapis.com/uniquecourses/online.html 17   Engineering Research papers Database  www.engpaper.com 18   Engineering and Applied Sciences Technology Journals   www.ijeast.com 19  Enhancement in Learning with Improvement in Skills (ELIS) portal    http://free.aicte-india.org/ 20    DOAB - Directory of Open Access Books https://directory.doabooks.org/handle/20.500.12854/34495</vt:lpstr>
      <vt:lpstr>  21  DOAJ    https://doaj.org/ 22   e-Content courseware in UG subjects   http://cec.nic.in/cec/ 23   E-Kalpa    https://icar.org.in/content/e-kalpa 24   Open Access Books and Journals  https://about.jstor.org/librarians/books/open-access-books-jstor/  25   Free e-Books   https://www.gutenberg.org/ 26    AICTE Collaborations (MoU) with other Organizations https://www.aicte-india.org/education/collaborations 27   AAKASH EDUCATIONAL PORTAL https://www.it.iitb.ac.in/nmeict/home.html 28    InfoPort    https:/infoport.inflibnet.ac.in 29   National Educational Alliance for Technology https//neat.aicte-india.org/ 30   OAPEN    https://www.oapen.org/  </vt:lpstr>
      <vt:lpstr> 31   QUANTUM &amp; NANO COMPUTING https://www.dei.ac.in/dei/quantumNano/  32  The Online Books Page https://onlinebooks.library.upenn.edu/lists.html 33    SNLTR     https://nltr.org 34   EThOS    https://ethos.bl.uk/Home.do 35    DART-Europe E-theses Portal https://www.dart-europe.org/basic-search.php 36   Virtual Labs    http://www.vlab.co.in/ 37   YOUTH4WORK https://www.youth4work.com/onlinetalenttest 38   Theses     https://library-archives.canada.ca/eng 39   Gateway Accelerating Scientific Discovery https://worldwidescience.org/ 40   DIGITAL LIBRARY INFLIBNET   https://ess.inflibnet.ac.in/  </vt:lpstr>
      <vt:lpstr>    41   Digital Commons Network    https://irsc.libguides.com   42   Engineering Journal Database      researchgate.net 43   FOSSEE      https://fossee.in 44   Study IQ Education www.youtube.com 45   UG/PG MOOC  shttp://ugcmoocs.intlibnet.ac.in/ugemoocs 46   Engineering and technology Journal Database   omicsonline.org 47   E-Books and E-Journalshttps://www.socsccybraryamu.ac.in/ 48   CEC-UGC YouTube Channelhttps://www.youtube.com/user/cecedusat 49   TCS iON Digital Glass Room        https://learning.tcsionhub.in/hub/glass-room/ 50   RIChttps://eric.ed.gov/ 51   Free e-Databaseshttp://www.globethics.net/ </vt:lpstr>
      <vt:lpstr>52    Free Journalshttp://www.archive.org 53    Spoken Tutorialhttps:/spoken-tutorial.org/ 54   National Apprenticeship Training Scheme http://mhrdnats.gov.in/ 55   E – Kumbh      https://ekumbh.aicte-india.org/ 56  E-BOOKS    https://www.wikibooks.org/ 57  Social Science Research Network (SSRN) https://www.ssrn.com/ </vt:lpstr>
      <vt:lpstr>PowerPoint 演示文稿</vt:lpstr>
      <vt:lpstr>              FREE E-MAGAZINE WEBSITES  https://worldmags.net/ https://fliphtml5.com/ https://www.bisinfotech.com/bisinfotech-magazine https://pdf-magazines.org/ https://all-freemagazines.com/ https://downmagaz.net/ https://www.pdfmagaz.club/ https://magazinenewsstand.com/digital-magazines https://pdf-magazines-download.com/</vt:lpstr>
      <vt:lpstr>FACILITIES PROVIDED BY LIBRARY </vt:lpstr>
      <vt:lpstr>BARCODE SCANNED ENTRY/EXIT Since the ID cards are scanned to keep track of entry and exit, foot traffic in the library is computerized. Students scan their ID cards as they enter or leave the library using the barcode scanner.</vt:lpstr>
      <vt:lpstr> LIBRARY FOOTFALL  </vt:lpstr>
      <vt:lpstr> ONLINE CATALOGUE (OPAC)  The facility to search the open public access catalogue (OPAC) is open to all the users over the campus-wide LAN at the URL:  https://cgcopac.lsease.in/.  1 pc in the library are exclusively dedicated to OPAC search to facilitate the users.  </vt:lpstr>
      <vt:lpstr>DIGITAL LIBRARY THE LIBRARY INTENDS TO HAVE A WELL-DEVELOPED COMPUTER AND NETWORK INFRASTRUCTURE IN THE FORM OF A DIGITAL LIBRARY WITH A PROVISION OF 10 COMPUTERS TO FACILITATE THE USE OF ALL THE WEB-BASED RESOURCES AND SERVICES SUBSCRIBED</vt:lpstr>
      <vt:lpstr>WI-FI  FACILITY  STUDENTS &amp; FACULTY CAN ACCESS THE INTERNET WITHIN LIBRARY PREMISES ON THEIR LAPTOPS AND MOBILES AS THE LIBRARY IS WI-FI ENABLED.  </vt:lpstr>
      <vt:lpstr>REPROGRAPHIC SERVICE THE LIBRARY FACILITATES ITS USERS BY PROVIDING REPROGRAPHIC SERVICE FOR GETTING THE REQUIRED MATERIAL PHOTOCOPIED. THE LIBRARY ALSO HAS A SCANNING FACILITY AVAILABLE WITHIN THE LIBRARY PREMISES. </vt:lpstr>
      <vt:lpstr>READING HALL FACILITY   The library provides its users with a conducive atmosphere with ample seating capacity .</vt:lpstr>
      <vt:lpstr>CCTVs in CCT Library </vt:lpstr>
      <vt:lpstr>INDUCTION PROGRAMME FOR FRESHERS (SESSION  2025-2026)</vt:lpstr>
      <vt:lpstr>PowerPoint 演示文稿</vt:lpstr>
      <vt:lpstr>LOCATION OF BOOKS : SUMMARY</vt:lpstr>
      <vt:lpstr>DISPLAY OF NEW ARRIVALS </vt:lpstr>
      <vt:lpstr>NEW ARRIVALS – YEAR 2025-26</vt:lpstr>
      <vt:lpstr>PowerPoint 演示文稿</vt:lpstr>
      <vt:lpstr>PowerPoint 演示文稿</vt:lpstr>
      <vt:lpstr>DIFFERENT SECTIONS OF LIBRARY</vt:lpstr>
      <vt:lpstr>ACQUISITION SECTION </vt:lpstr>
      <vt:lpstr>LIBRARY NOTICE BOARD</vt:lpstr>
      <vt:lpstr>ENTRY / EXIT GATE </vt:lpstr>
      <vt:lpstr>PROPERTY COUNTER</vt:lpstr>
      <vt:lpstr>TECHNICAL SECTION </vt:lpstr>
      <vt:lpstr>REFERENCE SECTION</vt:lpstr>
      <vt:lpstr>CIRCULATION SECTION</vt:lpstr>
      <vt:lpstr>CIRCULATION SCHEDULE</vt:lpstr>
      <vt:lpstr>SPECIMEN : STUDENTS’ LIBRARY CARD AND TICKETS</vt:lpstr>
      <vt:lpstr>RARE BOOKS SECTION </vt:lpstr>
      <vt:lpstr>STACK AREA</vt:lpstr>
      <vt:lpstr>PERIODICAL SECTION </vt:lpstr>
      <vt:lpstr>PowerPoint 演示文稿</vt:lpstr>
      <vt:lpstr>BOUND VOLUMES SECTION JOURNALS 2007-2023</vt:lpstr>
      <vt:lpstr>PowerPoint 演示文稿</vt:lpstr>
      <vt:lpstr>PowerPoint 演示文稿</vt:lpstr>
      <vt:lpstr>CHANDIGARH COLLEGE OF TECHNOLOGY- CGC</vt:lpstr>
      <vt:lpstr>           Library Rules         CONTD.</vt:lpstr>
      <vt:lpstr>Library Rules         CONTD.</vt:lpstr>
      <vt:lpstr>LIBRARY ECHOES</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CHANDIGARH ENGINERING COLLEGE – CGC, Landran     MAIN LIBRARY</dc:title>
  <dc:creator>Admin</dc:creator>
  <cp:lastModifiedBy>Shivani Jaswal</cp:lastModifiedBy>
  <cp:revision>293</cp:revision>
  <cp:lastPrinted>2025-02-28T08:42:00Z</cp:lastPrinted>
  <dcterms:created xsi:type="dcterms:W3CDTF">2006-08-16T00:00:00Z</dcterms:created>
  <dcterms:modified xsi:type="dcterms:W3CDTF">2026-07-21T04:31:29Z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8EAD1FBFDC4040479EA6263C000FD7D5_13</vt:lpwstr>
  </property>
  <property fmtid="{D5CDD505-2E9C-101B-9397-08002B2CF9AE}" pid="3" name="KSOProductBuildVer">
    <vt:lpwstr>1033-12.1.0.27458</vt:lpwstr>
  </property>
</Properties>
</file>